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21" r:id="rId1"/>
  </p:sldMasterIdLst>
  <p:notesMasterIdLst>
    <p:notesMasterId r:id="rId65"/>
  </p:notesMasterIdLst>
  <p:sldIdLst>
    <p:sldId id="258" r:id="rId2"/>
    <p:sldId id="271" r:id="rId3"/>
    <p:sldId id="336" r:id="rId4"/>
    <p:sldId id="275" r:id="rId5"/>
    <p:sldId id="276" r:id="rId6"/>
    <p:sldId id="277" r:id="rId7"/>
    <p:sldId id="278" r:id="rId8"/>
    <p:sldId id="279" r:id="rId9"/>
    <p:sldId id="280" r:id="rId10"/>
    <p:sldId id="282" r:id="rId11"/>
    <p:sldId id="283" r:id="rId12"/>
    <p:sldId id="281" r:id="rId13"/>
    <p:sldId id="284" r:id="rId14"/>
    <p:sldId id="285" r:id="rId15"/>
    <p:sldId id="287" r:id="rId16"/>
    <p:sldId id="286" r:id="rId17"/>
    <p:sldId id="288" r:id="rId18"/>
    <p:sldId id="289" r:id="rId19"/>
    <p:sldId id="291" r:id="rId20"/>
    <p:sldId id="290" r:id="rId21"/>
    <p:sldId id="337" r:id="rId22"/>
    <p:sldId id="292" r:id="rId23"/>
    <p:sldId id="293" r:id="rId24"/>
    <p:sldId id="294" r:id="rId25"/>
    <p:sldId id="301" r:id="rId26"/>
    <p:sldId id="302" r:id="rId27"/>
    <p:sldId id="335" r:id="rId28"/>
    <p:sldId id="295" r:id="rId29"/>
    <p:sldId id="296" r:id="rId30"/>
    <p:sldId id="300" r:id="rId31"/>
    <p:sldId id="303" r:id="rId32"/>
    <p:sldId id="298" r:id="rId33"/>
    <p:sldId id="299" r:id="rId34"/>
    <p:sldId id="304" r:id="rId35"/>
    <p:sldId id="305" r:id="rId36"/>
    <p:sldId id="306" r:id="rId37"/>
    <p:sldId id="307" r:id="rId38"/>
    <p:sldId id="308" r:id="rId39"/>
    <p:sldId id="309" r:id="rId40"/>
    <p:sldId id="313" r:id="rId41"/>
    <p:sldId id="310" r:id="rId42"/>
    <p:sldId id="312" r:id="rId43"/>
    <p:sldId id="311" r:id="rId44"/>
    <p:sldId id="314" r:id="rId45"/>
    <p:sldId id="321" r:id="rId46"/>
    <p:sldId id="315" r:id="rId47"/>
    <p:sldId id="316" r:id="rId48"/>
    <p:sldId id="317" r:id="rId49"/>
    <p:sldId id="318" r:id="rId50"/>
    <p:sldId id="319" r:id="rId51"/>
    <p:sldId id="320" r:id="rId52"/>
    <p:sldId id="322" r:id="rId53"/>
    <p:sldId id="325" r:id="rId54"/>
    <p:sldId id="326" r:id="rId55"/>
    <p:sldId id="324" r:id="rId56"/>
    <p:sldId id="328" r:id="rId57"/>
    <p:sldId id="330" r:id="rId58"/>
    <p:sldId id="327" r:id="rId59"/>
    <p:sldId id="329" r:id="rId60"/>
    <p:sldId id="333" r:id="rId61"/>
    <p:sldId id="332" r:id="rId62"/>
    <p:sldId id="331" r:id="rId63"/>
    <p:sldId id="334" r:id="rId64"/>
  </p:sldIdLst>
  <p:sldSz cx="12192000" cy="6858000"/>
  <p:notesSz cx="7104063" cy="10234613"/>
  <p:embeddedFontLst>
    <p:embeddedFont>
      <p:font typeface="Wingdings 3" panose="05040102010807070707" pitchFamily="18" charset="2"/>
      <p:regular r:id="rId66"/>
    </p:embeddedFont>
    <p:embeddedFont>
      <p:font typeface="Trebuchet MS" panose="020B0603020202020204" pitchFamily="34" charset="0"/>
      <p:regular r:id="rId67"/>
      <p:bold r:id="rId68"/>
      <p:italic r:id="rId69"/>
      <p:boldItalic r:id="rId70"/>
    </p:embeddedFont>
    <p:embeddedFont>
      <p:font typeface="Lucida Sans Unicode" panose="020B0602030504020204" pitchFamily="34" charset="0"/>
      <p:regular r:id="rId71"/>
    </p:embeddedFont>
    <p:embeddedFont>
      <p:font typeface="Open Sans" panose="020B0604020202020204" charset="0"/>
      <p:regular r:id="rId72"/>
    </p:embeddedFont>
    <p:embeddedFont>
      <p:font typeface="Calibri" panose="020F0502020204030204" pitchFamily="34" charset="0"/>
      <p:regular r:id="rId73"/>
      <p:bold r:id="rId74"/>
      <p:italic r:id="rId75"/>
      <p:boldItalic r:id="rId76"/>
    </p:embeddedFont>
    <p:embeddedFont>
      <p:font typeface="Cascadia Mono" panose="020B0609020000020004" pitchFamily="49" charset="0"/>
      <p:regular r:id="rId77"/>
      <p:bold r:id="rId78"/>
      <p:italic r:id="rId79"/>
      <p:boldItalic r:id="rId8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782A3200-C942-4375-AE5D-13E7932C5096}">
          <p14:sldIdLst/>
        </p14:section>
        <p14:section name="Титульные слайды" id="{D4D51F01-6869-49C1-8CD6-D4D5F1F9D398}">
          <p14:sldIdLst>
            <p14:sldId id="258"/>
          </p14:sldIdLst>
        </p14:section>
        <p14:section name="Основные слайды" id="{1EA43EF4-7202-4BDC-9CF1-DF037AB93E0E}">
          <p14:sldIdLst>
            <p14:sldId id="271"/>
            <p14:sldId id="336"/>
            <p14:sldId id="275"/>
            <p14:sldId id="276"/>
            <p14:sldId id="277"/>
            <p14:sldId id="278"/>
            <p14:sldId id="279"/>
            <p14:sldId id="280"/>
            <p14:sldId id="282"/>
            <p14:sldId id="283"/>
            <p14:sldId id="281"/>
            <p14:sldId id="284"/>
            <p14:sldId id="285"/>
            <p14:sldId id="287"/>
            <p14:sldId id="286"/>
            <p14:sldId id="288"/>
            <p14:sldId id="289"/>
            <p14:sldId id="291"/>
            <p14:sldId id="290"/>
            <p14:sldId id="337"/>
            <p14:sldId id="292"/>
            <p14:sldId id="293"/>
            <p14:sldId id="294"/>
            <p14:sldId id="301"/>
            <p14:sldId id="302"/>
            <p14:sldId id="335"/>
            <p14:sldId id="295"/>
            <p14:sldId id="296"/>
            <p14:sldId id="300"/>
            <p14:sldId id="303"/>
            <p14:sldId id="298"/>
            <p14:sldId id="299"/>
            <p14:sldId id="304"/>
            <p14:sldId id="305"/>
            <p14:sldId id="306"/>
            <p14:sldId id="307"/>
            <p14:sldId id="308"/>
            <p14:sldId id="309"/>
            <p14:sldId id="313"/>
            <p14:sldId id="310"/>
            <p14:sldId id="312"/>
            <p14:sldId id="311"/>
            <p14:sldId id="314"/>
            <p14:sldId id="321"/>
            <p14:sldId id="315"/>
            <p14:sldId id="316"/>
            <p14:sldId id="317"/>
            <p14:sldId id="318"/>
            <p14:sldId id="319"/>
            <p14:sldId id="320"/>
            <p14:sldId id="322"/>
            <p14:sldId id="325"/>
            <p14:sldId id="326"/>
            <p14:sldId id="324"/>
            <p14:sldId id="328"/>
            <p14:sldId id="330"/>
            <p14:sldId id="327"/>
            <p14:sldId id="329"/>
            <p14:sldId id="333"/>
            <p14:sldId id="332"/>
            <p14:sldId id="331"/>
            <p14:sldId id="334"/>
          </p14:sldIdLst>
        </p14:section>
        <p14:section name="Нередактируемые слайды" id="{6894B225-279D-4536-9829-58E154930EB0}">
          <p14:sldIdLst/>
        </p14:section>
        <p14:section name="Полезные шаблоны" id="{3812A09E-BD88-4CEF-BE31-70C02C8838A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09" autoAdjust="0"/>
    <p:restoredTop sz="74607" autoAdjust="0"/>
  </p:normalViewPr>
  <p:slideViewPr>
    <p:cSldViewPr snapToGrid="0" showGuides="1">
      <p:cViewPr varScale="1">
        <p:scale>
          <a:sx n="85" d="100"/>
          <a:sy n="85" d="100"/>
        </p:scale>
        <p:origin x="644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3.fntdata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9.fntdata"/><Relationship Id="rId79" Type="http://schemas.openxmlformats.org/officeDocument/2006/relationships/font" Target="fonts/font14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4.fntdata"/><Relationship Id="rId77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7.fntdata"/><Relationship Id="rId80" Type="http://schemas.openxmlformats.org/officeDocument/2006/relationships/font" Target="fonts/font1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5.fntdata"/><Relationship Id="rId75" Type="http://schemas.openxmlformats.org/officeDocument/2006/relationships/font" Target="fonts/font10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73" Type="http://schemas.openxmlformats.org/officeDocument/2006/relationships/font" Target="fonts/font8.fntdata"/><Relationship Id="rId78" Type="http://schemas.openxmlformats.org/officeDocument/2006/relationships/font" Target="fonts/font13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1.fntdata"/><Relationship Id="rId7" Type="http://schemas.openxmlformats.org/officeDocument/2006/relationships/slide" Target="slides/slide6.xml"/><Relationship Id="rId71" Type="http://schemas.openxmlformats.org/officeDocument/2006/relationships/font" Target="fonts/font6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.fntdata"/></Relationships>
</file>

<file path=ppt/media/image1.png>
</file>

<file path=ppt/media/image16.svg>
</file>

<file path=ppt/media/image2.jpg>
</file>

<file path=ppt/media/image3.png>
</file>

<file path=ppt/media/image4.png>
</file>

<file path=ppt/media/image5.png>
</file>

<file path=ppt/media/image5.sv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0A3A0AFF-D246-4A63-8022-88CC1B434B1C}" type="datetimeFigureOut">
              <a:rPr lang="ru-RU" smtClean="0"/>
              <a:t>01.04.2025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16E2A8AE-9311-4FC7-86B8-FE23A90677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7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Нередко программа выполняет такие операции, которые могут занять продолжительное время, например, обращение к сетевым ресурсам, чтение-запись файлов, обращение к базе данных и т.д. Такие операции могут серьезно нагрузить приложение. Особенно это актуально в графических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десктопных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или мобильных) приложениях, где продолжительные операции могут блокировать интерфейс пользователя и негативно повлиять на желание пользователя работать с программой, или в веб-приложениях, которые должны быть готовы обслуживать тысячи запросов в секунду. В синхронном приложении при выполнении продолжительных операций в основном потоке этот поток просто бы блокировался на время выполнения операции. И чтобы продолжительные операции не блокировали общую работу приложения, в C# можно задействовать асинхронность.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Асинхронность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позволяет вынести отдельные задачи из основного потока в специальные асинхронные методы и при этом более экономно использовать потоки. Асинхронные методы выполняются в отдельных потоках. Однако при выполнении продолжительной операции поток асинхронного метода возвратится в пул потоков и будет использоваться для других задач. А когда продолжительная операция завершит свое выполнение, для асинхронного метода опять выделяется поток из пула потоков, и асинхронный метод продолжает свою работу.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образом,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Асинхронное программирование в C# позволяет писать код, который может выполнять длительные операции (например, ввод-вывод или сетевые запросы) без блокировки основного потока выполнения. Это особенно важно для UI-приложений и серверных приложений, где нужно поддерживать отзывчивость или обрабатывать множество одновременных запросов.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7501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также служит целям синхронизации потоков. Этот класс представляет событие синхронизации потоков, который позволяет при получении сигнала переключить данный объект-событие из сигнального в несигнальное состояние.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управления синхронизацией класс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предоставляет ряд методов: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Reset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задает несигнальное состояние объекта, блокируя потоки.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задает сигнальное состояние объекта, позволяя одному или нескольким ожидающим потокам продолжить работу.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WaitOne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задает несигнальное состояние и блокирует текущий поток, пока текущий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получит сигнал.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Событие синхронизации может находиться в сигнальном и несигнальном состоянии. Если состояние события несигнальное, поток, который вызывает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будет заблокирован, пока состояние события не станет сигнальным.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наоборот, задает сигнальное состояние события.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Так, в одной из предыдущих тем для синхронизации потоков применялся оператор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Перепишем этот пример с использованием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Programm11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Во-первых, создаем переменную типа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Передавая в конструктор значение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мы тем самым указываем, что создаваемый объект изначально будет в сигнальном состоянии.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 начинает работать поток, то первым делом срабатывает определенный в методе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вызов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указывает, что текущий поток переводится в состояние ожидания, пока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будет переведен в сигнальное состояние. И так все потоки у нас переводятся в состояние ожидания.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завершения работы вызывается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waitHandler.Set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уведомляет все ожидающие потоки, что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снова находится в сигнальном состоянии, и один из потоков "захватывает" данный объект, переводит в несигнальное состояние и выполняет свой код. А остальные потоки снова ожидают.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 как в конструкторе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указываем, что объект изначально находится в сигнальном состоянии, то первый из очереди потоков захватывает данный объект и начинает выполнять свой код.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если бы мы написали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тогда объект изначально был бы в несигнальном состоянии, а поскольку все потоки блокируются методом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до ожидания сигнала, то у нас попросту случилась бы блокировка программы, и программа не выполняла бы никаких действий.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у нас в программе используются несколько объектов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мы можем использовать для отслеживания состояния этих объектов статические методы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WaitAll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WaitAny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которые в качестве параметра принимают массив объектов класса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базового класса для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Так, мы тоже можем использовать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WaitAll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вышеприведенном примере. Для этого надо строку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заменить на следующую: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AutoResetEvent.WaitAll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[] {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waitHandler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});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204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Еще один инструмент управления синхронизацией потоков представляет класс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или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также располагается в пространстве имен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Так, возьмем пример с оператором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 одной из предыдущих тем, в котором применялась синхронизация потоков:</a:t>
            </a:r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Сначала создаем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mutexObj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Основную работу по синхронизации выполняют методы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WaitOne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ReleaseMutex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mutexObj.WaitOne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приостанавливает выполнение потока до тех пор, пока не будет получен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mutexObj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Изначально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свободен, поэтому его получает один из потоков.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выполнения всех действий, когда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больше не нужен, поток освобождает его с помощью метода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mutexObj.ReleaseMutex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 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получает один из ожидающих потоков.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образом, когда выполнение дойдет до вызова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mutexObj.WaitOne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(), поток будет ожидать, пока не освободится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мьютекс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И после его получения продолжит выполнять свою работу.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Семафоры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являются еще одним инструментом, который предлагает нам платформа .NET для управления синхронизацией. Семафоры позволяют ограничить количество потоков, которые имеют доступ к определенным ресурсам. В .NET семафоры представлены классом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создания семафора применяется один из конструкторов класса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параметр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initialCount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задает начальное количество потоков, 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maximumCount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максимальное количество потоков, которые имеют доступ к общим ресурсам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string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 дополнение задает имя семафора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maximumCount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string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createdNew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последний параметр -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createdNew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при значении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указывает, что новый семафор был успешно создан. Если этот параметр равен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семафор с указанным именем уже существует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работы с потоками класс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Semaphore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имеет два основных метода: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WaitOne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ожидает получения свободного места в семафоре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Release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освобождает место в семафоре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у нас такая задача: есть некоторое число читателей, которые приходят в библиотеку три раза в день и что-то там читают. И пусть у нас будет ограничение, что единовременно в библиотеке не может находиться больше трех читателей. Данную задачу очень легко решить с помощью семафоров:</a:t>
            </a:r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данной программе читатель представлен классом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Он инкапсулирует всю функциональность, связанную с потоками, через переменную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Сам семафор определяется в виде статической переменной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dirty="0" err="1" smtClean="0"/>
              <a:t>static</a:t>
            </a:r>
            <a:r>
              <a:rPr lang="ru-RU" dirty="0" smtClean="0"/>
              <a:t> </a:t>
            </a:r>
            <a:r>
              <a:rPr lang="ru-RU" dirty="0" err="1" smtClean="0"/>
              <a:t>Semaphore</a:t>
            </a:r>
            <a:r>
              <a:rPr lang="ru-RU" dirty="0" smtClean="0"/>
              <a:t> </a:t>
            </a:r>
            <a:r>
              <a:rPr lang="ru-RU" dirty="0" err="1" smtClean="0"/>
              <a:t>sem</a:t>
            </a:r>
            <a:r>
              <a:rPr lang="ru-RU" dirty="0" smtClean="0"/>
              <a:t> = </a:t>
            </a:r>
            <a:r>
              <a:rPr lang="ru-RU" dirty="0" err="1" smtClean="0"/>
              <a:t>new</a:t>
            </a:r>
            <a:r>
              <a:rPr lang="ru-RU" dirty="0" smtClean="0"/>
              <a:t> </a:t>
            </a:r>
            <a:r>
              <a:rPr lang="ru-RU" dirty="0" err="1" smtClean="0"/>
              <a:t>Semaphore</a:t>
            </a:r>
            <a:r>
              <a:rPr lang="ru-RU" dirty="0" smtClean="0"/>
              <a:t>(3, 3);.</a:t>
            </a:r>
            <a:r>
              <a:rPr lang="ru-RU" dirty="0" smtClean="0">
                <a:effectLst/>
              </a:rPr>
              <a:t>Его конструктор принимает два параметра: первый указывает, какому числу объектов изначально будет доступен семафор, а второй параметр указывает, какой максимальное число объектов будет использовать данный семафор. В данном случае у нас только три читателя могут одновременно находиться в библиотеке, поэтому максимальное число равно 3.</a:t>
            </a:r>
          </a:p>
          <a:p>
            <a:r>
              <a:rPr lang="ru-RU" dirty="0" smtClean="0">
                <a:effectLst/>
              </a:rPr>
              <a:t>Основной функционал сосредоточен в методе </a:t>
            </a:r>
            <a:r>
              <a:rPr lang="ru-RU" dirty="0" err="1" smtClean="0">
                <a:effectLst/>
              </a:rPr>
              <a:t>Read</a:t>
            </a:r>
            <a:r>
              <a:rPr lang="ru-RU" dirty="0" smtClean="0">
                <a:effectLst/>
              </a:rPr>
              <a:t>, который и выполняется в потоке. В начале для ожидания получения семафора используется метод </a:t>
            </a:r>
            <a:r>
              <a:rPr lang="ru-RU" dirty="0" err="1" smtClean="0">
                <a:effectLst/>
              </a:rPr>
              <a:t>sem.WaitOne</a:t>
            </a:r>
            <a:r>
              <a:rPr lang="ru-RU" dirty="0" smtClean="0">
                <a:effectLst/>
              </a:rPr>
              <a:t>():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sem.WaitOne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  // ожидаем, когда освободиться место</a:t>
            </a:r>
          </a:p>
          <a:p>
            <a:r>
              <a:rPr lang="ru-RU" dirty="0" smtClean="0">
                <a:effectLst/>
              </a:rPr>
              <a:t>После того, как в семафоре освободится место, данный поток заполняет свободное место и начинает выполнять все дальнейшие действия.</a:t>
            </a:r>
          </a:p>
          <a:p>
            <a:r>
              <a:rPr lang="ru-RU" dirty="0" smtClean="0">
                <a:effectLst/>
              </a:rPr>
              <a:t>После окончания чтения мы высвобождаем семафор с помощью метода </a:t>
            </a:r>
            <a:r>
              <a:rPr lang="ru-RU" dirty="0" err="1" smtClean="0">
                <a:effectLst/>
              </a:rPr>
              <a:t>sem.Release</a:t>
            </a:r>
            <a:r>
              <a:rPr lang="ru-RU" dirty="0" smtClean="0">
                <a:effectLst/>
              </a:rPr>
              <a:t>():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sem.Release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  // освобождаем место</a:t>
            </a:r>
          </a:p>
          <a:p>
            <a:r>
              <a:rPr lang="ru-RU" dirty="0" smtClean="0">
                <a:effectLst/>
              </a:rPr>
              <a:t>После этого в семафоре освобождается одно место, которое заполняет другой поток.</a:t>
            </a:r>
          </a:p>
          <a:p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6587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эпоху многоядерных машин, которые позволяют параллельно выполнять сразу несколько процессов, стандартных средств работы с потоками в .NET уже оказалось недостаточно. Поэтому во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фреймворк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.NET была добавлена библиотека параллельных задач TPL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Library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основной функционал которой располагается в пространстве имен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System.Threading.Tasks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Данная библиотека упрощает работу с многопроцессорными, многоядерными системами. Кроме того, она упрощает работу по созданию новых потоков. Поэтому обычно рекомендуется использовать именно TPL и ее классы для создания многопоточных приложений, хотя стандартные средства и класс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по-прежнему находят широкое применение.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основе библиотеки TPL лежит концепция задач, каждая из которых описывает отдельную продолжительную операцию. В библиотеке классов .NET задача представлена специальным классом - классом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находится в пространстве имен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System.Threading.Tasks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Данный класс описывает отдельную задачу, которая запускается асинхронно в одном из потоков из пула потоков. Хотя ее также можно запускать синхронно в текущем потоке. Однако в любом случае следует отметить, что 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задача - это не поток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16160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определения и запуска задачи можно использовать различные способы.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Первый способ создание объекта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вызов у него метода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(() =&gt;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Console.WriteLine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!"));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качестве параметра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принимает делегат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есть мы можем передать любое действие, которое соответствует данному делегату, например, лямбда-выражение, как в данном случае, или ссылку на какой-либо метод. То есть в данном случае при выполнении задачи на консоль будет выводиться строка 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!".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собственно запускает задачу.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способ заключается в использовании статического метода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Task.Factory.StartNew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Этот метод также в качестве параметра принимает делегат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указывает, какое действие будет выполняться. При этом этот метод сразу же запускает задачу:</a:t>
            </a:r>
          </a:p>
          <a:p>
            <a:pPr fontAlgn="base"/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Task.Factory.StartNew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(() =&gt;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Console.WriteLine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!"));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качестве результата метод возвращает запущенную задачу.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Третий способ определения и запуска задач представляет использование статического метода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Task.Run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Task.Run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(() =&gt;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Console.WriteLine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!"));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Task.Run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также в качестве параметра может принимать делегат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выполняемое действие и возвращает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79493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также является частью TPL и предназначен для упрощения параллельного выполнения кода.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имеет ряд методов, которые позволяют распараллелить задачу.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Одним из методов, позволяющих параллельное выполнение задач, является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Invoke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dirty="0" err="1" smtClean="0"/>
              <a:t>Parallel.Invoke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 качестве параметра принимает массив объектов </a:t>
            </a:r>
            <a:r>
              <a:rPr lang="ru-RU" dirty="0" err="1" smtClean="0"/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есть мы можем передать в данный метод набор методов, которые будут вызываться при его выполнении. Количество методов может быть различным, но в данном случае мы определяем выполнение трех методов. Опять же как и в случае с классом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можем передать либо название метода, либо лямбда-выражение.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позволяет выполнять итерации цикла параллельно. Он имеет следующее определение: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Первый параметр метода задает начальный индекс элемента в цикле, а второй параметр - конечный индекс. Третий параметр - делегат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указывает на метод, который будет выполняться один раз за итерацию:</a:t>
            </a:r>
          </a:p>
          <a:p>
            <a:endParaRPr lang="en-US" dirty="0" smtClean="0"/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Parallel.ForEach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осуществляет итерацию по коллекции, реализующей интерфейс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IEnumerable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подобно циклу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только осуществляет параллельное выполнение перебора. Он имеет следующее определение: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ParallelLoopResult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TSource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IEnumerable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TSource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source,Action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TSource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body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где первый параметр представляет перебираемую коллекцию, а второй параметр - делегат, выполняющийся один раз за итерацию для каждого перебираемого элемента коллекции.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выходе метод возвращает структуру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ParallelLoopResult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которая содержит информацию о выполнении цикла.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стандартных циклах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предусмотрен преждевременный выход из цикла с помощью оператора </a:t>
            </a:r>
            <a:r>
              <a:rPr lang="ru-RU" dirty="0" err="1" smtClean="0"/>
              <a:t>break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методах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также можем, не дожидаясь окончания цикла, выйти из него: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Здесь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Square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обрабатывает каждую итерацию, принимает дополнительный параметр - объект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ParallelLoopState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И если счетчик в цикле достигнет значения 5, вызывается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Благодаря чему система осуществит выход и прекратит выполнение метода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 первом удобном случае.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Методы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Parallel.ForEach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Parallel.For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возвращают объект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ParallelLoopResult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наиболее значимыми свойствами которого являются два следующих: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IsCompleted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определяет, завершилось ли полное выполнение параллельного цикла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LowestBreakIteration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возвращает индекс, на котором произошло прерывание работы цикла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 как у нас на индексе равном 5 происходит прерывание, то свойство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IsCompleted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будет иметь значение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LowestBreakIteration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будет равно 5.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85341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Параллельное выполнение задач может занимать много времени. И иногда может возникнуть необходимость прервать выполняемую задачу. Для этого платформа .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предоставляет структуру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 пространства имен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Общий алгоритм отмены задачи обычно предусматривает следующий порядок действий: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Создание объекта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который управляет и посылает уведомление об отмене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токену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свойства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CancellationTokenSource.Token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получаем собственно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токен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объект структуры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передаем его в задачу, которая может быть отменена.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new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 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token =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cancelTokenSource.Token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передачи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токена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задачу можно применять один из конструкторов класса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Task: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new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 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token =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cancelTokenSource.Token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new Task(() =&gt; {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выполняемые_действия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token); //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Определяем в задаче действия на случай ее отмены.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Вызываем метод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CancellationTokenSource.Cancel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который устанавливает для свойства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CancellationToken.IsCancellationRequested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значение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Стоит понимать, что сам по себе метод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CancellationTokenSource.Cancel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 отменяет задачу, он лишь посылает уведомление об отмене через установку свойства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CancellationToken.IsCancellationRequested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Каким образом будет происходить выход из задачи, это решает сам разработчик.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реализует интерфейс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IDisposable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когда работа с объектом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CancellationTokenSource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завершена, у него следует вызвать метод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Dispose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освобождения всех связанных с ним используемых ресурсов. (Вместо явного вызова метода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Dispose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использовать конструкцию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using).</a:t>
            </a:r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Теперь касательно третьего пункта - определения действий отмены задачи. Как именно завершить задачу? Конкретные действия на лежат целиком на разработчике, тем не менее есть два общих варианта выхода: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получении сигнала отмены выйти из метода задачи, например, с помощью оператора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или построив логику метода соответствующим образом. Но следует учитывать, что в этом случае задача перейдет в состояние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TaskStatus.RanToCompletion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не в состояние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TaskStatus.Canceled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получении сигнала отмены сгенерировать исключение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OperationCanceledException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вызвав 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токена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ThrowIfCancellationRequested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После этого задача перейдет в состояние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TaskStatus.Canceled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82382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Асинхронность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позволяет вынести отдельные задачи из основного потока в специальные асинхронные методы и при этом более экономно использовать потоки. Асинхронные методы выполняются в отдельных потоках. Однако при выполнении продолжительной операции поток асинхронного метода возвратится в пул потоков и будет использоваться для других задач. А когда продолжительная операция завершит свое выполнение, для асинхронного метода опять выделяется поток из пула потоков, и асинхронный метод продолжает свою работу.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81044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качестве возвращаемого типа в асинхронном методе должны использоваться типы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или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использовании ключевого слова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асинхронный метод ничего не возвращает:</a:t>
            </a:r>
          </a:p>
          <a:p>
            <a:endParaRPr lang="ru-RU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Однако асинхронных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-методов следует избегать и следует использовать только там, где эти подобные методы представляют единственный возможный способ определения асинхронного метода. Прежде всего, мы не можем применить к подобным методам оператор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Также потому что исключения в таких методах сложно обрабатывать, так как они не могут быть перехвачены вне метода. Кроме того, подобные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-методы сложно тестировать.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Тем не менее есть ситуации, где без подобных методов не обойтись - например, при обработке событий:</a:t>
            </a:r>
          </a:p>
          <a:p>
            <a:endParaRPr lang="ru-RU" dirty="0" smtClean="0"/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Возвращение объекта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ru-RU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Здесь формально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PrintAsync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использует оператор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возвращения результата. Однако если в асинхронном методе выполняется в выражении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асинхронная операция, то мы можем возвращать из метода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ожидания завершения асинхронной задачи можно применить оператор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Причем его необязательно использовать непосредственно при вызове задачи. Его можно применить лишь там, где нам нужно гарантировано получить результат задачи или удостовериться, что задача завершена.</a:t>
            </a:r>
          </a:p>
          <a:p>
            <a:endParaRPr lang="ru-RU" dirty="0" smtClean="0"/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 может возвращать некоторое значение. Тогда возвращаемое значение оборачивается в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возвращаемым типом является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ru-RU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данном случае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Square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возвращает значение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квадрат числа. Поэтому возвращаемым типом в данном случае является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получить результат асинхронного метода применяем оператор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 вызове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SquareAsync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Использование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 во многом аналогично применению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&lt;T&gt; за исключением некоторых различий в работе с памятью, поскольку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структура, которая содержит большее количество полей. Поэтому применение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вместо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приводит к копированию большего количества данных и соответственно создает некоторые дополнительные издержки.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Преимуществом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перед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является то, что данный тип позволяет избежать дополнительных выделений памяти в хипе. Например, иногда требуется синхронно возвратить некоторое значение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94753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Обработка ошибок в асинхронных методах, использующих ключевые слова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async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имеет свои особенности.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обработки ошибок выражение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помещается в блок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данном случае асинхронный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PrintAsync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генерирует исключение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ArgumentException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если методу передается строка с длиной меньше 3 символов.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обработки исключения в методе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выражение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помещено в блок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итоге при выполнении вызова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PrintAsync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 будет сгенерировано исключение, что привет к генерации исключения. Однако программа не остановит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аварийно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свою работу, а обработает исключение и продолжит дальнейшие вычисления.</a:t>
            </a:r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80496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8978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Предлагаю для начала вспомнить про Процессы, потоки и задачи:</a:t>
            </a:r>
          </a:p>
          <a:p>
            <a:r>
              <a:rPr lang="ru-RU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Процесс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одним из примеров которого является каждое из созданных нами консольных приложений, имеет ресурсы, такие как память и потоки, выделенные для него.</a:t>
            </a:r>
          </a:p>
          <a:p>
            <a:r>
              <a:rPr lang="ru-RU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Поток 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выполняет написанный вами код, оператор за оператором. По умолчанию каждый процесс имеет только один поток, что может привести к проблемам, если нужно выполнять несколько задач одновременно. Потоки также отвечают за отслеживание информации об аутентифицированном в данный момент пользователе и правилах интернационализации, которые должны соблюдаться для текущего языка и региона.</a:t>
            </a:r>
          </a:p>
          <a:p>
            <a:endParaRPr lang="ru-RU" sz="12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Windows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и большинство других современных операционных систем используют режим </a:t>
            </a:r>
            <a:r>
              <a:rPr lang="ru-RU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вытесняющей многозадачности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которая имитирует параллельное выполнение задач. Он делит процессорное время между потоками, выделяя </a:t>
            </a:r>
            <a:r>
              <a:rPr lang="ru-RU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интервал времени 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каждому потоку один за другим. Текущий поток приостанавливается, когда заканчивается его интервал времени. Затем процессор выделяет другому потоку еще один интервал.</a:t>
            </a:r>
          </a:p>
          <a:p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Переключаясь с одного потока на другой, операционная система </a:t>
            </a:r>
            <a:r>
              <a:rPr lang="ru-RU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Windows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сохраняет контекст потока и перезагружает ранее сохраненный контекст следующего потока в очереди потоков. На это требуются время и ресурсы.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Одним из ключевых аспектов в современном программировании является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многопоточность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Текст со слайда!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3088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9225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Ключевым понятием при работе 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многоопоточностью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является поток. Поток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предствляет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некоторую часть кода программы. При выполнении программы каждому потоку выделяется определенный квант времени. И при помощи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многопоточности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можем выделить в приложении несколько потоков, которые будут выполнять различные задачи одновременно. Если у нас, допустим, графическое приложение, которое посылает запрос к какому-нибудь серверу или считывает и обрабатывает огромный файл, то без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многопоточности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 нас бы блокировался графический интерфейс на время выполнения задачи. А благодаря потокам мы можем выделить отправку запроса или любую другую задачу, которая может долго обрабатываться, в отдельный поток. Поэтому, к примеру, клиент-серверные приложения (и не только они) практически не мыслимы без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многопоточности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Основной функционал для использования потоков в приложении сосредоточен в пространстве имен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нем определен класс, представляющий отдельный поток - класс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4460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определяет ряд методов и свойств, которые позволяют управлять потоком и получать информацию о нем. Основные свойства класса: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ExecutionContext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позволяет получить контекст, в котором выполняется поток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IsAlive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указывает, работает ли поток в текущий момент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IsBackground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указывает, является ли поток фоновым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содержит имя потока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ManagedThreadId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возвращает числовой идентификатор текущего потока</a:t>
            </a:r>
          </a:p>
          <a:p>
            <a:pPr lvl="1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Priority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хранит приоритет потока - значение перечисления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ThreadPriority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lvl="2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Lowest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BelowNormal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AboveNormal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Highest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умолчанию потоку задается значение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Однако мы можем изменить приоритет в процессе работы программы. Например, повысить важность потока, установив приоритет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Highest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Среда CLR будет считывать и анализировать значения приоритета и на их основании выделять данному потоку то или иное количество времени.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Programm01-03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1126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возвращает состояние потока - одно из значений перечисления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19862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Язык C# позволяет запускать и выполнять в рамках приложения несколько потоков, которые будут выполняться одновременно.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создания потока применяется один из конструкторов класса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 качестве параметра принимает объект делегата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представляет выполняемое в потоке действие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Int32)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 дополнение к делегату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принимает числовое значение, которое устанавливает размер стека, выделяемого под данный поток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 качестве параметра принимает объект делегата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представляет выполняемое в потоке действие</a:t>
            </a:r>
          </a:p>
          <a:p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Int32)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вместе с делегатом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принимает числовое значение, которое устанавливает размер стека для данного потока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Вне зависимости от того, какой конструктор будет применяться для создания, нам надо определить выполняемое в потоке действие. 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Programm04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использование делегата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Этот делегат представляет действие, которое не принимает никаких параметров и не возвращает никакого значения: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delegate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 есть под этот делегат нам надо определить метод, который имеет тип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не принимает никаких параметров. Примеры определения потоков: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Programm04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что, если нам надо передать какие-нибудь параметры в поток?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этой цели используется делегат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который передается в конструктор класса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Thread: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 delegate void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(object?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Применение делегата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 многом похоже на работу с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Programm05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создании потока в конструктор класса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передается объект делегата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new Thread(new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(Print)),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либо непосредственно метод, который соответствует этому делегату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 Thread(Print)),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том числе в виде лямбда-выражения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 Thread(message =&gt;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Console.WriteLine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(message)))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Затем при запуске потока в метод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Start()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передается значение, которое передается параметру метода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в данном случае мы получим следующий консольный вывод: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Salut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использовании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ParameterizedThreadStart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сталкиваемся с ограничением: мы можем запускать во втором потоке только такой метод, который в качестве единственного параметра принимает объект типа </a:t>
            </a:r>
            <a:r>
              <a:rPr lang="ru-RU" dirty="0" err="1" smtClean="0"/>
              <a:t>object</a:t>
            </a:r>
            <a:r>
              <a:rPr lang="ru-RU" dirty="0" smtClean="0"/>
              <a:t>?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Поэтому если мы хотим использовать данные других типов, в самом методе необходимо выполнить приведение типов. Например: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Programm06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данном случае нам надо дополнительно привести переданное значение к типу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чтобы его использовать в вычислениях.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что делать, если нам надо передать не один, а несколько параметров различного типа? В этом случае можно определить свои типы: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Programm07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тут опять же есть одно ограничение: метод </a:t>
            </a:r>
            <a:r>
              <a:rPr lang="ru-RU" dirty="0" err="1" smtClean="0"/>
              <a:t>Thread.Start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не является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типобезопасным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есть мы можем передать в него любой тип, и потом нам придется приводить переданный объект к нужному нам типу. Для решения данной проблемы рекомендуется объявлять все используемые методы и переменные в специальном классе, а в основной программе запускать поток через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ThreadStart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1011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/>
              <a:t>Синхронизация по завершению другого потока – метод </a:t>
            </a:r>
            <a:r>
              <a:rPr lang="en-US" sz="1200" b="1" dirty="0" smtClean="0"/>
              <a:t>Join()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Programm08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блокировки с ключевым словом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используется объект-заглушка, в данном случае это переменная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Обычно это переменная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И когда выполнение доходит до оператора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блокируется, и на время его блокировки монопольный доступ к блоку кода имеет только один поток. После окончания работы блока кода,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освобождается и становится доступным для других потоков.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случае консольный вывод будет более упорядоченным: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79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Нередко в потоках используются некоторые разделяемые ресурсы, общие для всей программы. Это могут быть общие переменные, файлы, другие ресурсы. Например: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Programm09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Здесь у нас запускаются пять потоков, которые вызывают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которые работают с общей переменной x. И мы предполагаем, что метод выведет все значения x от 1 до 5. И так для каждого потока. Однако в реальности в процессе работы будет происходить переключение между потоками, и значение переменной x становится непредсказуемым.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Решение проблемы состоит в том, чтобы синхронизировать потоки и ограничить доступ к разделяемым ресурсам на время их использования каким-нибудь потоком. Для этого используется ключевое слово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Оператор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определяет блок кода, внутри которого весь код блокируется и становится недоступным для других потоков до завершения работы текущего потока.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Остальный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потоки помещаются в очередь ожидания и ждут, пока текущий поток не освободит данный блок кода. В итоге с помощью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мы можем переделать предыдущий пример следующим образом: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1889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Наряду с оператором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синхронизации потоков мы можем использовать мониторы, представленные классом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System.Threading.Monitor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Для управления синхронизацией этот класс предоставляет следующие методы: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Стоит отметить, что фактически конструкция оператора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инкапсулирует в себе синтаксис использования мониторов. Например, в прошлой теме для синхронизации потоков применялся оператор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Фактически данный пример будет эквивалентен следующему коду: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Program10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Monitor.Enter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принимает два параметра - объект блокировки и значение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которое указывает на результат блокировки (если он равен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блокировка успешно выполнена). Фактически этот метод блокирует объект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так же, как это делает оператор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А в блоке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помощью метода </a:t>
            </a:r>
            <a:r>
              <a:rPr lang="ru-RU" dirty="0" err="1" smtClean="0"/>
              <a:t>Monitor.Exit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происходит освобождение объекта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если блокировка осуществлена успешно, и он становится доступным для других потоков.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E2A8AE-9311-4FC7-86B8-FE23A906770B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827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sv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AF58BA7-9470-24C6-00C5-925D147E2B10}"/>
              </a:ext>
            </a:extLst>
          </p:cNvPr>
          <p:cNvSpPr txBox="1"/>
          <p:nvPr userDrawn="1"/>
        </p:nvSpPr>
        <p:spPr>
          <a:xfrm>
            <a:off x="842106" y="6054509"/>
            <a:ext cx="511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accent1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specialist.ru</a:t>
            </a:r>
            <a:endParaRPr lang="ru-RU" b="0" dirty="0">
              <a:solidFill>
                <a:schemeClr val="accent1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B5A6984-5722-C2CE-F9C2-253489B3A2B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5325" y="656775"/>
            <a:ext cx="3566188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91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665294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328054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150146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68559532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524494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481762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959330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36923D-63BE-64A3-8647-03A1792AE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12600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4E1417-2889-EEA0-485C-4A19E7B16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0E20-9C0D-4408-9E7C-24A16A8F16E5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B57008-BBDF-9F52-1532-2B5839E29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0F9093-24A7-265A-E3A4-09A1E92AA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4120" y="6257630"/>
            <a:ext cx="720000" cy="360000"/>
          </a:xfrm>
        </p:spPr>
        <p:txBody>
          <a:bodyPr/>
          <a:lstStyle>
            <a:lvl1pPr>
              <a:defRPr i="0"/>
            </a:lvl1pPr>
          </a:lstStyle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FF9A98A0-0CB2-40F4-3665-1132BBCAF4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6120" y="2000024"/>
            <a:ext cx="9360000" cy="396081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391948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 преподавател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8">
            <a:extLst>
              <a:ext uri="{FF2B5EF4-FFF2-40B4-BE49-F238E27FC236}">
                <a16:creationId xmlns:a16="http://schemas.microsoft.com/office/drawing/2014/main" id="{5891B36B-881C-4141-BBE6-B105A943903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95324" y="1989138"/>
            <a:ext cx="2520000" cy="32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 dirty="0"/>
              <a:t>Добавить фото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1431227-3F31-1F55-504C-59639E440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22454E9-0BA8-C0EB-F384-D38227B71EA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64FB49F-753A-4CD7-94F4-EF5E997E21D4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F868F1-C760-E5DF-0EBC-F1D3389B6F0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C1E04F-8157-849F-0B79-23BD1F00362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6AA4838-9FE9-8698-FA1A-4D8DF377C2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56000" y="1989137"/>
            <a:ext cx="6500813" cy="83719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chemeClr val="accent2"/>
                </a:solidFill>
              </a:defRPr>
            </a:lvl1pPr>
            <a:lvl2pPr marL="360000" indent="0">
              <a:buFontTx/>
              <a:buNone/>
              <a:defRPr/>
            </a:lvl2pPr>
            <a:lvl3pPr marL="720000" indent="0">
              <a:buFontTx/>
              <a:buNone/>
              <a:defRPr/>
            </a:lvl3pPr>
            <a:lvl4pPr marL="1080000" indent="0">
              <a:buFontTx/>
              <a:buNone/>
              <a:defRPr/>
            </a:lvl4pPr>
            <a:lvl5pPr marL="1440000" indent="0">
              <a:buFontTx/>
              <a:buNone/>
              <a:defRPr/>
            </a:lvl5pPr>
          </a:lstStyle>
          <a:p>
            <a:pPr lvl="0"/>
            <a:r>
              <a:rPr lang="ru-RU" dirty="0"/>
              <a:t>ФИО преподавателя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AE10BE44-B715-1E39-4C9F-F91762F24CA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55999" y="3011055"/>
            <a:ext cx="6510121" cy="221808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 dirty="0"/>
              <a:t>Перечислить компетенции</a:t>
            </a:r>
          </a:p>
        </p:txBody>
      </p:sp>
    </p:spTree>
    <p:extLst>
      <p:ext uri="{BB962C8B-B14F-4D97-AF65-F5344CB8AC3E}">
        <p14:creationId xmlns:p14="http://schemas.microsoft.com/office/powerpoint/2010/main" val="29759378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 курс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1431227-3F31-1F55-504C-59639E4405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120" y="365124"/>
            <a:ext cx="9360000" cy="1260000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22454E9-0BA8-C0EB-F384-D38227B71EA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7D7A11B-79C9-4824-B68A-F46F1BA2AE63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F868F1-C760-E5DF-0EBC-F1D3389B6F0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C1E04F-8157-849F-0B79-23BD1F00362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6AA4838-9FE9-8698-FA1A-4D8DF377C2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6120" y="1989137"/>
            <a:ext cx="9361488" cy="83719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200" b="1">
                <a:solidFill>
                  <a:schemeClr val="accent2"/>
                </a:solidFill>
              </a:defRPr>
            </a:lvl1pPr>
            <a:lvl2pPr marL="360000" indent="0">
              <a:buFontTx/>
              <a:buNone/>
              <a:defRPr/>
            </a:lvl2pPr>
            <a:lvl3pPr marL="720000" indent="0">
              <a:buFontTx/>
              <a:buNone/>
              <a:defRPr/>
            </a:lvl3pPr>
            <a:lvl4pPr marL="1080000" indent="0">
              <a:buFontTx/>
              <a:buNone/>
              <a:defRPr/>
            </a:lvl4pPr>
            <a:lvl5pPr marL="1440000" indent="0">
              <a:buFontTx/>
              <a:buNone/>
              <a:defRPr/>
            </a:lvl5pPr>
          </a:lstStyle>
          <a:p>
            <a:r>
              <a:rPr lang="ru-RU" dirty="0"/>
              <a:t>Ввести название курса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AE10BE44-B715-1E39-4C9F-F91762F24CA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120" y="3011055"/>
            <a:ext cx="9360000" cy="221808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 dirty="0"/>
              <a:t>Перечислить задачи курса</a:t>
            </a:r>
          </a:p>
        </p:txBody>
      </p:sp>
    </p:spTree>
    <p:extLst>
      <p:ext uri="{BB962C8B-B14F-4D97-AF65-F5344CB8AC3E}">
        <p14:creationId xmlns:p14="http://schemas.microsoft.com/office/powerpoint/2010/main" val="4165459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30E20-9C0D-4408-9E7C-24A16A8F16E5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24785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7A1291AA-6A81-4BC3-1018-9D276E10E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1863-64BE-4D7D-A4E5-FBC61C69E2BD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AE3F1A4-7795-C8ED-0439-A0EA67FA3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9A45DC8-A582-3D9F-16D9-E9F142F5E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916C5A07-85C0-65D8-E7DF-622FAC5DB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D5228689-B4DB-4CE3-D140-E847C9A0956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6437" y="2000024"/>
            <a:ext cx="4500000" cy="3960812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1" name="Объект 9">
            <a:extLst>
              <a:ext uri="{FF2B5EF4-FFF2-40B4-BE49-F238E27FC236}">
                <a16:creationId xmlns:a16="http://schemas.microsoft.com/office/drawing/2014/main" id="{FCB8D30A-D11A-ABAA-3359-0F90428B8B5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56813" y="2000024"/>
            <a:ext cx="4500000" cy="396081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786073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5DA5997-C5D6-ECF8-947A-7F91C0BCD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4" y="1989136"/>
            <a:ext cx="4500000" cy="9000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2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B259B3A-AF03-28D7-38AF-0B584AE6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CC60B-6D3D-4740-8F5E-6154177876B4}" type="datetime1">
              <a:rPr lang="ru-RU" smtClean="0"/>
              <a:t>01.04.2025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C12E897-5AF1-2C7A-8688-29122C9FC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073F411-A1D6-F686-64E3-583BC6A98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8FEDF6F2-7F7D-281B-EABC-90B8ADFF1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12" name="Текст 2">
            <a:extLst>
              <a:ext uri="{FF2B5EF4-FFF2-40B4-BE49-F238E27FC236}">
                <a16:creationId xmlns:a16="http://schemas.microsoft.com/office/drawing/2014/main" id="{1C1CCBDF-3C4E-C764-33CB-AC02EAA9B22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551804" y="1989136"/>
            <a:ext cx="4500000" cy="9000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2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Объект 9">
            <a:extLst>
              <a:ext uri="{FF2B5EF4-FFF2-40B4-BE49-F238E27FC236}">
                <a16:creationId xmlns:a16="http://schemas.microsoft.com/office/drawing/2014/main" id="{B57A9177-EB22-E400-2DD8-F9E0A6D81A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6437" y="2971800"/>
            <a:ext cx="4500000" cy="2989036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5" name="Объект 9">
            <a:extLst>
              <a:ext uri="{FF2B5EF4-FFF2-40B4-BE49-F238E27FC236}">
                <a16:creationId xmlns:a16="http://schemas.microsoft.com/office/drawing/2014/main" id="{60EDC2F9-DE12-AECD-A155-1E3883C3E2B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56813" y="2971800"/>
            <a:ext cx="4500000" cy="298903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9909621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C24F14-5768-1EE3-AF72-2F825A9C0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707" y="375920"/>
            <a:ext cx="3960000" cy="1620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32A2A6A-815F-B946-0F65-C6D0E19119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7707" y="2169160"/>
            <a:ext cx="3960000" cy="378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AB92A96-AAE3-51F4-096F-B5B4CCE68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A16EF-0520-47AF-A938-AC972F3BBEC4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417C149-8604-EB57-EB52-A7A0A63B5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FF54446-8F05-D0CC-1175-9848D4B49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Объект 9">
            <a:extLst>
              <a:ext uri="{FF2B5EF4-FFF2-40B4-BE49-F238E27FC236}">
                <a16:creationId xmlns:a16="http://schemas.microsoft.com/office/drawing/2014/main" id="{1DDAC58F-3B09-388E-D617-2C7E688C104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8317" y="369160"/>
            <a:ext cx="5040000" cy="5580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6731816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опросы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8A79297-C692-45A9-BEF3-9FDA8162976E}"/>
              </a:ext>
            </a:extLst>
          </p:cNvPr>
          <p:cNvSpPr txBox="1">
            <a:spLocks/>
          </p:cNvSpPr>
          <p:nvPr userDrawn="1"/>
        </p:nvSpPr>
        <p:spPr>
          <a:xfrm>
            <a:off x="1266794" y="2669523"/>
            <a:ext cx="3650827" cy="127245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5800" dirty="0"/>
              <a:t>Спасибо </a:t>
            </a:r>
          </a:p>
          <a:p>
            <a:r>
              <a:rPr lang="ru-RU" dirty="0"/>
              <a:t>за внимание!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BCDCEA4-EA37-4B79-9769-583AB696C4CC}"/>
              </a:ext>
            </a:extLst>
          </p:cNvPr>
          <p:cNvSpPr txBox="1">
            <a:spLocks/>
          </p:cNvSpPr>
          <p:nvPr userDrawn="1"/>
        </p:nvSpPr>
        <p:spPr>
          <a:xfrm>
            <a:off x="1266794" y="3876099"/>
            <a:ext cx="3650827" cy="7575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3200" b="0" dirty="0"/>
              <a:t>Ваши вопросы…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B0FE18D-9184-4EAD-9BB5-47B554113EA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20186" y="345654"/>
            <a:ext cx="6404435" cy="640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40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BA69-5AD4-4716-9224-BFB97D348126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4885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1863-64BE-4D7D-A4E5-FBC61C69E2BD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256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CC60B-6D3D-4740-8F5E-6154177876B4}" type="datetime1">
              <a:rPr lang="ru-RU" smtClean="0"/>
              <a:t>01.04.2025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9502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78F0D-11A9-43DC-9DFD-8859F5DAC067}" type="datetime1">
              <a:rPr lang="ru-RU" smtClean="0"/>
              <a:t>01.04.2025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2423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04FA1-0467-4154-8897-9E2996EA91DE}" type="datetime1">
              <a:rPr lang="ru-RU" smtClean="0"/>
              <a:t>01.04.2025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4555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A16EF-0520-47AF-A938-AC972F3BBEC4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8824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D7F0C-0AC3-4DBA-96B3-98384534FE2F}" type="datetime1">
              <a:rPr lang="ru-RU" smtClean="0"/>
              <a:t>01.04.2025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9204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C33D5-720B-46E2-A2B0-608877884152}" type="datetime1">
              <a:rPr lang="ru-RU" smtClean="0"/>
              <a:t>01.04.2025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D6CABD1-9010-4322-9305-0AF1AA8E7C9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199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  <p:sldLayoutId id="2147483650" r:id="rId17"/>
    <p:sldLayoutId id="2147483660" r:id="rId18"/>
    <p:sldLayoutId id="2147483662" r:id="rId19"/>
    <p:sldLayoutId id="2147483652" r:id="rId20"/>
    <p:sldLayoutId id="2147483653" r:id="rId21"/>
    <p:sldLayoutId id="2147483656" r:id="rId22"/>
    <p:sldLayoutId id="2147483659" r:id="rId2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53" userDrawn="1">
          <p15:clr>
            <a:srgbClr val="F26B43"/>
          </p15:clr>
        </p15:guide>
        <p15:guide id="2" pos="438" userDrawn="1">
          <p15:clr>
            <a:srgbClr val="F26B43"/>
          </p15:clr>
        </p15:guide>
        <p15:guide id="3" pos="6335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orient="horz" pos="1026" userDrawn="1">
          <p15:clr>
            <a:srgbClr val="F26B43"/>
          </p15:clr>
        </p15:guide>
        <p15:guide id="6" pos="726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efcore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aspnetcore/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9E3DC-1D28-55DB-91C1-475EDC987D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Клиент-серверная разработка под .Net на языке C# (40 </a:t>
            </a:r>
            <a:r>
              <a:rPr lang="ru-RU" dirty="0" err="1"/>
              <a:t>а.ч</a:t>
            </a:r>
            <a:r>
              <a:rPr lang="ru-RU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230621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40871E-4177-BB09-CCCC-0CC8BA61E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Синхронизация потоков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0B521E8-42D4-513A-CB0E-EDF367EA01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84917"/>
            <a:ext cx="9360000" cy="4575919"/>
          </a:xfrm>
        </p:spPr>
        <p:txBody>
          <a:bodyPr>
            <a:normAutofit/>
          </a:bodyPr>
          <a:lstStyle/>
          <a:p>
            <a:r>
              <a:rPr lang="ru-RU" sz="2400" dirty="0"/>
              <a:t>Синхронизация потоков основана на том, что один или несколько потоков переходят в состояние ожидания (</a:t>
            </a:r>
            <a:r>
              <a:rPr lang="en-US" sz="2400" b="1" dirty="0" err="1"/>
              <a:t>WaitSleepJoin</a:t>
            </a:r>
            <a:r>
              <a:rPr lang="ru-RU" sz="2400" dirty="0"/>
              <a:t>)</a:t>
            </a:r>
            <a:r>
              <a:rPr lang="en-US" sz="2400" dirty="0"/>
              <a:t>, </a:t>
            </a:r>
            <a:r>
              <a:rPr lang="ru-RU" sz="2400" dirty="0"/>
              <a:t>до тех пор пока не произойдёт некоторое событие.</a:t>
            </a:r>
          </a:p>
          <a:p>
            <a:r>
              <a:rPr lang="ru-RU" sz="2400" dirty="0"/>
              <a:t>Синхронизация по завершению другого потока – метод </a:t>
            </a:r>
            <a:r>
              <a:rPr lang="en-US" sz="2400" b="1" dirty="0"/>
              <a:t>Join()</a:t>
            </a:r>
          </a:p>
          <a:p>
            <a:r>
              <a:rPr lang="ru-RU" sz="2400" dirty="0"/>
              <a:t>Синхронизация по объекту– оператор </a:t>
            </a:r>
            <a:r>
              <a:rPr lang="en-US" sz="2400" b="1" dirty="0"/>
              <a:t>lock</a:t>
            </a:r>
            <a:endParaRPr lang="ru-RU" sz="2400" b="1" dirty="0"/>
          </a:p>
          <a:p>
            <a:r>
              <a:rPr lang="ru-RU" sz="2400" dirty="0"/>
              <a:t>Синхронизация с помощью монитора</a:t>
            </a:r>
          </a:p>
          <a:p>
            <a:r>
              <a:rPr lang="ru-RU" sz="2400" dirty="0"/>
              <a:t>Синхронизация штатными классами: </a:t>
            </a:r>
            <a:r>
              <a:rPr lang="en-US" sz="2400" b="1" dirty="0" err="1"/>
              <a:t>AutoResetEvent</a:t>
            </a:r>
            <a:r>
              <a:rPr lang="en-US" sz="2400" b="1" dirty="0"/>
              <a:t>, Mutex, Semaphore</a:t>
            </a:r>
          </a:p>
          <a:p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3DFA9DD-6568-08B1-0C92-07E180819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278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44A2DA-5812-E0C4-0C3F-DE8DB9D5C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</a:t>
            </a:r>
            <a:r>
              <a:rPr lang="en-US" dirty="0"/>
              <a:t>2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99A0F84-8F53-197B-E146-F4104D92C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705708"/>
            <a:ext cx="9360000" cy="4255128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Создать два потока, каждый из которых выводит числа от 1 до 100. Второй поток должен быть так синхронизирован с первым, чтобы он начинал вывод своих чисел только после завершения вывода первым</a:t>
            </a:r>
          </a:p>
          <a:p>
            <a:pPr algn="just"/>
            <a:r>
              <a:rPr lang="ru-RU" sz="2400" dirty="0"/>
              <a:t>Запустить потоки на параллельное выполнение</a:t>
            </a:r>
          </a:p>
          <a:p>
            <a:pPr algn="just"/>
            <a:r>
              <a:rPr lang="ru-RU" sz="2400" dirty="0"/>
              <a:t>Убедится что числа второго потока выводятся только после первого</a:t>
            </a:r>
            <a:endParaRPr lang="en-US" sz="2400" dirty="0"/>
          </a:p>
          <a:p>
            <a:pPr algn="just"/>
            <a:r>
              <a:rPr lang="ru-RU" sz="2400" dirty="0"/>
              <a:t>Провести эксперимент: поменять порядок запуска потоков, поставив между запусками задержку в 1с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C972CE5-8190-9658-176C-A77BD387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282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DC92CD-AAAA-A9CE-9732-37EB062AE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en-US" dirty="0"/>
              <a:t>lock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2CA134B-AE75-64F3-2226-88E819ADE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705709"/>
            <a:ext cx="9360000" cy="4228751"/>
          </a:xfrm>
        </p:spPr>
        <p:txBody>
          <a:bodyPr>
            <a:normAutofit/>
          </a:bodyPr>
          <a:lstStyle/>
          <a:p>
            <a:r>
              <a:rPr lang="ru-RU" sz="2400" dirty="0"/>
              <a:t>Организует т.н. «критическую» секцию кода</a:t>
            </a:r>
          </a:p>
          <a:p>
            <a:pPr algn="just"/>
            <a:r>
              <a:rPr lang="ru-RU" sz="2400" dirty="0"/>
              <a:t>В один момент времени только один поток может выполнять критическую секцию (для данного объекта синхронизации)</a:t>
            </a:r>
          </a:p>
          <a:p>
            <a:pPr algn="just"/>
            <a:endParaRPr lang="ru-RU" sz="2400" dirty="0"/>
          </a:p>
          <a:p>
            <a:pPr marL="0" indent="0">
              <a:buNone/>
            </a:pPr>
            <a:r>
              <a:rPr lang="en-US" sz="2400" b="1" dirty="0"/>
              <a:t>lock (</a:t>
            </a:r>
            <a:r>
              <a:rPr lang="ru-RU" sz="2400" b="1" dirty="0" err="1"/>
              <a:t>объект_синхронизации</a:t>
            </a:r>
            <a:r>
              <a:rPr lang="en-US" sz="2400" b="1" dirty="0"/>
              <a:t>)</a:t>
            </a:r>
          </a:p>
          <a:p>
            <a:pPr marL="0" indent="0">
              <a:buNone/>
            </a:pPr>
            <a:r>
              <a:rPr lang="en-US" sz="2400" b="1" dirty="0"/>
              <a:t>{</a:t>
            </a:r>
          </a:p>
          <a:p>
            <a:pPr marL="360000" lvl="1" indent="0">
              <a:buNone/>
            </a:pPr>
            <a:r>
              <a:rPr lang="ru-RU" sz="2400" b="1" dirty="0"/>
              <a:t>// Операторы критической секции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}</a:t>
            </a:r>
            <a:endParaRPr lang="ru-RU" sz="2400" b="1" dirty="0"/>
          </a:p>
          <a:p>
            <a:endParaRPr lang="ru-RU" sz="2400" dirty="0"/>
          </a:p>
          <a:p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4843F9B-09C9-E5FA-02A2-C89BE659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000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EC174B-0AE0-9C40-9A8B-B1AFFE3E2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532040"/>
          </a:xfrm>
        </p:spPr>
        <p:txBody>
          <a:bodyPr>
            <a:normAutofit fontScale="90000"/>
          </a:bodyPr>
          <a:lstStyle/>
          <a:p>
            <a:r>
              <a:rPr lang="ru-RU" dirty="0"/>
              <a:t>Класс </a:t>
            </a:r>
            <a:r>
              <a:rPr lang="en-US" dirty="0" err="1"/>
              <a:t>System.Threading.Monitor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5CA29D8-1182-CBA8-F152-EA0B42F3E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46" y="897165"/>
            <a:ext cx="10410092" cy="5720466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b="1" dirty="0" err="1"/>
              <a:t>void</a:t>
            </a:r>
            <a:r>
              <a:rPr lang="ru-RU" b="1" dirty="0"/>
              <a:t> Enter(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получает в эксклюзивное владение объект, передаваемый в качестве параметра.</a:t>
            </a:r>
          </a:p>
          <a:p>
            <a:pPr algn="just"/>
            <a:r>
              <a:rPr lang="ru-RU" b="1" dirty="0" err="1"/>
              <a:t>void</a:t>
            </a:r>
            <a:r>
              <a:rPr lang="ru-RU" b="1" dirty="0"/>
              <a:t> Enter(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, </a:t>
            </a:r>
            <a:r>
              <a:rPr lang="ru-RU" b="1" dirty="0" err="1"/>
              <a:t>bool</a:t>
            </a:r>
            <a:r>
              <a:rPr lang="ru-RU" b="1" dirty="0"/>
              <a:t> </a:t>
            </a:r>
            <a:r>
              <a:rPr lang="ru-RU" b="1" dirty="0" err="1"/>
              <a:t>acquiredLock</a:t>
            </a:r>
            <a:r>
              <a:rPr lang="ru-RU" b="1" dirty="0"/>
              <a:t>) </a:t>
            </a:r>
            <a:r>
              <a:rPr lang="ru-RU" dirty="0" err="1"/>
              <a:t>acquiredLock</a:t>
            </a:r>
            <a:r>
              <a:rPr lang="ru-RU" dirty="0"/>
              <a:t> указывает, получено ли владение над объектом из первого параметра</a:t>
            </a:r>
          </a:p>
          <a:p>
            <a:pPr algn="just"/>
            <a:r>
              <a:rPr lang="ru-RU" b="1" dirty="0" err="1"/>
              <a:t>void</a:t>
            </a:r>
            <a:r>
              <a:rPr lang="ru-RU" b="1" dirty="0"/>
              <a:t> </a:t>
            </a:r>
            <a:r>
              <a:rPr lang="ru-RU" b="1" dirty="0" err="1"/>
              <a:t>Exit</a:t>
            </a:r>
            <a:r>
              <a:rPr lang="ru-RU" b="1" dirty="0"/>
              <a:t>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освобождает ранее захваченный объект</a:t>
            </a:r>
          </a:p>
          <a:p>
            <a:pPr algn="just"/>
            <a:r>
              <a:rPr lang="ru-RU" b="1" dirty="0" err="1"/>
              <a:t>bool</a:t>
            </a:r>
            <a:r>
              <a:rPr lang="ru-RU" b="1" dirty="0"/>
              <a:t> </a:t>
            </a:r>
            <a:r>
              <a:rPr lang="ru-RU" b="1" dirty="0" err="1"/>
              <a:t>IsEntered</a:t>
            </a:r>
            <a:r>
              <a:rPr lang="ru-RU" b="1" dirty="0"/>
              <a:t>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возвращает </a:t>
            </a:r>
            <a:r>
              <a:rPr lang="ru-RU" dirty="0" err="1"/>
              <a:t>true</a:t>
            </a:r>
            <a:r>
              <a:rPr lang="ru-RU" dirty="0"/>
              <a:t>, если монитор захватил объект </a:t>
            </a:r>
            <a:r>
              <a:rPr lang="ru-RU" dirty="0" err="1"/>
              <a:t>obj</a:t>
            </a:r>
            <a:endParaRPr lang="ru-RU" dirty="0"/>
          </a:p>
          <a:p>
            <a:pPr algn="just"/>
            <a:r>
              <a:rPr lang="ru-RU" b="1" dirty="0" err="1"/>
              <a:t>void</a:t>
            </a:r>
            <a:r>
              <a:rPr lang="ru-RU" b="1" dirty="0"/>
              <a:t> </a:t>
            </a:r>
            <a:r>
              <a:rPr lang="ru-RU" b="1" dirty="0" err="1"/>
              <a:t>Pulse</a:t>
            </a:r>
            <a:r>
              <a:rPr lang="ru-RU" b="1" dirty="0"/>
              <a:t> 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уведомляет поток из очереди ожидания, что текущий поток освободил объект </a:t>
            </a:r>
            <a:r>
              <a:rPr lang="ru-RU" dirty="0" err="1"/>
              <a:t>obj</a:t>
            </a:r>
            <a:endParaRPr lang="ru-RU" dirty="0"/>
          </a:p>
          <a:p>
            <a:pPr algn="just"/>
            <a:r>
              <a:rPr lang="ru-RU" b="1" dirty="0" err="1"/>
              <a:t>void</a:t>
            </a:r>
            <a:r>
              <a:rPr lang="ru-RU" b="1" dirty="0"/>
              <a:t> </a:t>
            </a:r>
            <a:r>
              <a:rPr lang="ru-RU" b="1" dirty="0" err="1"/>
              <a:t>PulseAll</a:t>
            </a:r>
            <a:r>
              <a:rPr lang="ru-RU" b="1" dirty="0"/>
              <a:t>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уведомляет все потоки из очереди ожидания, что текущий поток освободил объект </a:t>
            </a:r>
            <a:r>
              <a:rPr lang="ru-RU" dirty="0" err="1"/>
              <a:t>obj</a:t>
            </a:r>
            <a:r>
              <a:rPr lang="ru-RU" dirty="0"/>
              <a:t>. После чего один из потоков из очереди ожидания захватывает объект </a:t>
            </a:r>
            <a:r>
              <a:rPr lang="ru-RU" dirty="0" err="1"/>
              <a:t>obj</a:t>
            </a:r>
            <a:r>
              <a:rPr lang="ru-RU" dirty="0"/>
              <a:t>.</a:t>
            </a:r>
          </a:p>
          <a:p>
            <a:pPr algn="just"/>
            <a:r>
              <a:rPr lang="ru-RU" b="1" dirty="0" err="1"/>
              <a:t>bool</a:t>
            </a:r>
            <a:r>
              <a:rPr lang="ru-RU" b="1" dirty="0"/>
              <a:t> </a:t>
            </a:r>
            <a:r>
              <a:rPr lang="ru-RU" b="1" dirty="0" err="1"/>
              <a:t>TryEnter</a:t>
            </a:r>
            <a:r>
              <a:rPr lang="ru-RU" b="1" dirty="0"/>
              <a:t> 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пытается захватить объект </a:t>
            </a:r>
            <a:r>
              <a:rPr lang="ru-RU" dirty="0" err="1"/>
              <a:t>obj</a:t>
            </a:r>
            <a:r>
              <a:rPr lang="ru-RU" dirty="0"/>
              <a:t>. Если владение над объектом успешно получено, то возвращается значение </a:t>
            </a:r>
            <a:r>
              <a:rPr lang="ru-RU" dirty="0" err="1"/>
              <a:t>true</a:t>
            </a:r>
            <a:endParaRPr lang="ru-RU" dirty="0"/>
          </a:p>
          <a:p>
            <a:pPr algn="just"/>
            <a:r>
              <a:rPr lang="ru-RU" b="1" dirty="0" err="1"/>
              <a:t>bool</a:t>
            </a:r>
            <a:r>
              <a:rPr lang="ru-RU" b="1" dirty="0"/>
              <a:t> </a:t>
            </a:r>
            <a:r>
              <a:rPr lang="ru-RU" b="1" dirty="0" err="1"/>
              <a:t>Wait</a:t>
            </a:r>
            <a:r>
              <a:rPr lang="ru-RU" b="1" dirty="0"/>
              <a:t> (</a:t>
            </a:r>
            <a:r>
              <a:rPr lang="ru-RU" b="1" dirty="0" err="1"/>
              <a:t>object</a:t>
            </a:r>
            <a:r>
              <a:rPr lang="ru-RU" b="1" dirty="0"/>
              <a:t> </a:t>
            </a:r>
            <a:r>
              <a:rPr lang="ru-RU" b="1" dirty="0" err="1"/>
              <a:t>obj</a:t>
            </a:r>
            <a:r>
              <a:rPr lang="ru-RU" b="1" dirty="0"/>
              <a:t>) </a:t>
            </a:r>
            <a:r>
              <a:rPr lang="ru-RU" dirty="0"/>
              <a:t>освобождает блокировку объекта и переводит поток в очередь ожидания объекта. Следующий поток в очереди готовности объекта блокирует данный объект. А все потоки, которые вызвали метод </a:t>
            </a:r>
            <a:r>
              <a:rPr lang="ru-RU" dirty="0" err="1"/>
              <a:t>Wait</a:t>
            </a:r>
            <a:r>
              <a:rPr lang="ru-RU" dirty="0"/>
              <a:t>, остаются в очереди ожидания, пока не получат сигнала от метода </a:t>
            </a:r>
            <a:r>
              <a:rPr lang="ru-RU" dirty="0" err="1"/>
              <a:t>Monitor.Pulse</a:t>
            </a:r>
            <a:r>
              <a:rPr lang="ru-RU" dirty="0"/>
              <a:t> или </a:t>
            </a:r>
            <a:r>
              <a:rPr lang="ru-RU" dirty="0" err="1"/>
              <a:t>Monitor.PulseAll</a:t>
            </a:r>
            <a:r>
              <a:rPr lang="ru-RU" dirty="0"/>
              <a:t>, посланного владельцем блокировки.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C6A2727-112C-30B6-5CB5-ABFB796DA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920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BB80A2-43A3-79E1-BA9A-10B3D5B7D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 </a:t>
            </a:r>
            <a:r>
              <a:rPr lang="en-US" dirty="0" err="1"/>
              <a:t>System.Threading.AutoResetEvent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45C660A-1483-4188-FDFE-944AE4E36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ru-RU" sz="2400" b="1" dirty="0" err="1"/>
              <a:t>Reset</a:t>
            </a:r>
            <a:r>
              <a:rPr lang="ru-RU" sz="2400" b="1" dirty="0"/>
              <a:t>()</a:t>
            </a:r>
            <a:r>
              <a:rPr lang="en-US" sz="2400" dirty="0"/>
              <a:t> </a:t>
            </a:r>
            <a:r>
              <a:rPr lang="ru-RU" sz="2400" dirty="0"/>
              <a:t> сбрасывает сигнал, блокируя потоки</a:t>
            </a:r>
            <a:endParaRPr lang="en-US" sz="2400" dirty="0"/>
          </a:p>
          <a:p>
            <a:pPr algn="just"/>
            <a:r>
              <a:rPr lang="ru-RU" sz="2400" b="1" dirty="0" err="1"/>
              <a:t>Set</a:t>
            </a:r>
            <a:r>
              <a:rPr lang="ru-RU" sz="2400" b="1" dirty="0"/>
              <a:t>()</a:t>
            </a:r>
            <a:r>
              <a:rPr lang="en-US" sz="2400" dirty="0"/>
              <a:t> </a:t>
            </a:r>
            <a:r>
              <a:rPr lang="ru-RU" sz="2400" dirty="0"/>
              <a:t>устанавливает сигнал, </a:t>
            </a:r>
            <a:r>
              <a:rPr lang="ru-RU" sz="2400" dirty="0" err="1"/>
              <a:t>разблокируя</a:t>
            </a:r>
            <a:r>
              <a:rPr lang="ru-RU" sz="2400" dirty="0"/>
              <a:t> один или несколько потоков</a:t>
            </a:r>
          </a:p>
          <a:p>
            <a:pPr algn="just"/>
            <a:r>
              <a:rPr lang="ru-RU" sz="2400" b="1" dirty="0" err="1"/>
              <a:t>WaitOne</a:t>
            </a:r>
            <a:r>
              <a:rPr lang="ru-RU" sz="2400" b="1" dirty="0"/>
              <a:t>()</a:t>
            </a:r>
            <a:r>
              <a:rPr lang="ru-RU" sz="2400" dirty="0"/>
              <a:t> блокирует текущий поток, пока не получит сигнал</a:t>
            </a:r>
            <a:endParaRPr lang="en-US" sz="2400" dirty="0"/>
          </a:p>
          <a:p>
            <a:pPr algn="just"/>
            <a:r>
              <a:rPr lang="en-US" sz="2400" b="1" dirty="0"/>
              <a:t>static </a:t>
            </a:r>
            <a:r>
              <a:rPr lang="en-US" sz="2400" b="1" dirty="0" err="1"/>
              <a:t>WaitAll</a:t>
            </a:r>
            <a:r>
              <a:rPr lang="en-US" sz="2400" b="1" dirty="0"/>
              <a:t>()</a:t>
            </a:r>
            <a:r>
              <a:rPr lang="ru-RU" sz="2400" dirty="0"/>
              <a:t> блокирует текущий поток, ожидая все сигналы</a:t>
            </a:r>
          </a:p>
          <a:p>
            <a:pPr algn="just"/>
            <a:r>
              <a:rPr lang="en-US" sz="2400" b="1" dirty="0"/>
              <a:t>static </a:t>
            </a:r>
            <a:r>
              <a:rPr lang="en-US" sz="2400" b="1" dirty="0" err="1"/>
              <a:t>WaitAny</a:t>
            </a:r>
            <a:r>
              <a:rPr lang="en-US" sz="2400" b="1" dirty="0"/>
              <a:t>()</a:t>
            </a:r>
            <a:r>
              <a:rPr lang="en-US" sz="2400" dirty="0"/>
              <a:t> </a:t>
            </a:r>
            <a:r>
              <a:rPr lang="ru-RU" sz="2400" dirty="0"/>
              <a:t>блокирует текущий поток, ожидая один из нескольких сигналов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F3E3637-92E5-A30F-05E8-9575B12CC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394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BB80A2-43A3-79E1-BA9A-10B3D5B7D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91500"/>
            <a:ext cx="9360000" cy="1260000"/>
          </a:xfrm>
        </p:spPr>
        <p:txBody>
          <a:bodyPr>
            <a:normAutofit/>
          </a:bodyPr>
          <a:lstStyle/>
          <a:p>
            <a:r>
              <a:rPr lang="ru-RU" dirty="0"/>
              <a:t>Классы </a:t>
            </a:r>
            <a:r>
              <a:rPr lang="en-US" dirty="0" err="1"/>
              <a:t>System.Threading.Mutex</a:t>
            </a:r>
            <a:r>
              <a:rPr lang="ru-RU" dirty="0"/>
              <a:t> и</a:t>
            </a:r>
            <a:br>
              <a:rPr lang="ru-RU" dirty="0"/>
            </a:br>
            <a:r>
              <a:rPr lang="en-US" dirty="0" err="1"/>
              <a:t>System.Threading.Semaphore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45C660A-1483-4188-FDFE-944AE4E36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ru-RU" sz="2400" b="1" dirty="0" err="1"/>
              <a:t>WaitOne</a:t>
            </a:r>
            <a:r>
              <a:rPr lang="ru-RU" sz="2400" b="1" dirty="0"/>
              <a:t>()</a:t>
            </a:r>
            <a:r>
              <a:rPr lang="ru-RU" sz="2400" dirty="0"/>
              <a:t> блокирует текущий поток, пока не освободится </a:t>
            </a:r>
            <a:r>
              <a:rPr lang="en-US" sz="2400" dirty="0"/>
              <a:t>mutex</a:t>
            </a:r>
          </a:p>
          <a:p>
            <a:pPr algn="just"/>
            <a:r>
              <a:rPr lang="en-US" sz="2400" b="1" dirty="0" err="1"/>
              <a:t>ReleaseMutex</a:t>
            </a:r>
            <a:r>
              <a:rPr lang="en-US" sz="2400" b="1" dirty="0"/>
              <a:t>() </a:t>
            </a:r>
            <a:r>
              <a:rPr lang="ru-RU" sz="2400" dirty="0"/>
              <a:t>освобождает </a:t>
            </a:r>
            <a:r>
              <a:rPr lang="en-US" sz="2400" dirty="0"/>
              <a:t>mutex</a:t>
            </a:r>
          </a:p>
          <a:p>
            <a:pPr algn="just"/>
            <a:endParaRPr lang="en-US" sz="2400" dirty="0"/>
          </a:p>
          <a:p>
            <a:pPr algn="just"/>
            <a:r>
              <a:rPr lang="ru-RU" sz="2400" b="1" dirty="0" err="1"/>
              <a:t>Semaphore</a:t>
            </a:r>
            <a:r>
              <a:rPr lang="ru-RU" sz="2400" b="1" dirty="0"/>
              <a:t> (</a:t>
            </a:r>
            <a:r>
              <a:rPr lang="ru-RU" sz="2400" b="1" dirty="0" err="1"/>
              <a:t>int</a:t>
            </a:r>
            <a:r>
              <a:rPr lang="ru-RU" sz="2400" b="1" dirty="0"/>
              <a:t> </a:t>
            </a:r>
            <a:r>
              <a:rPr lang="ru-RU" sz="2400" b="1" dirty="0" err="1"/>
              <a:t>initialCount</a:t>
            </a:r>
            <a:r>
              <a:rPr lang="ru-RU" sz="2400" b="1" dirty="0"/>
              <a:t>, </a:t>
            </a:r>
            <a:r>
              <a:rPr lang="ru-RU" sz="2400" b="1" dirty="0" err="1"/>
              <a:t>int</a:t>
            </a:r>
            <a:r>
              <a:rPr lang="ru-RU" sz="2400" b="1" dirty="0"/>
              <a:t> </a:t>
            </a:r>
            <a:r>
              <a:rPr lang="ru-RU" sz="2400" b="1" dirty="0" err="1"/>
              <a:t>maximumCount</a:t>
            </a:r>
            <a:r>
              <a:rPr lang="ru-RU" sz="2400" b="1" dirty="0"/>
              <a:t>)</a:t>
            </a:r>
            <a:r>
              <a:rPr lang="ru-RU" sz="2400" dirty="0"/>
              <a:t> </a:t>
            </a:r>
            <a:r>
              <a:rPr lang="ru-RU" sz="2400" dirty="0" err="1"/>
              <a:t>initialCount</a:t>
            </a:r>
            <a:r>
              <a:rPr lang="ru-RU" sz="2400" dirty="0"/>
              <a:t> </a:t>
            </a:r>
            <a:r>
              <a:rPr lang="en-US" sz="2400" dirty="0"/>
              <a:t>-</a:t>
            </a:r>
            <a:r>
              <a:rPr lang="ru-RU" sz="2400" dirty="0"/>
              <a:t> начальное количество потоков, </a:t>
            </a:r>
            <a:r>
              <a:rPr lang="ru-RU" sz="2400" dirty="0" err="1"/>
              <a:t>maximumCount</a:t>
            </a:r>
            <a:r>
              <a:rPr lang="ru-RU" sz="2400" dirty="0"/>
              <a:t> - максимальное количество потоков, которые имеют доступ к общим ресурсам</a:t>
            </a:r>
            <a:endParaRPr lang="en-US" sz="2400" dirty="0"/>
          </a:p>
          <a:p>
            <a:pPr algn="just"/>
            <a:r>
              <a:rPr lang="ru-RU" sz="2400" b="1" dirty="0" err="1"/>
              <a:t>WaitOne</a:t>
            </a:r>
            <a:r>
              <a:rPr lang="ru-RU" sz="2400" b="1" dirty="0"/>
              <a:t>()</a:t>
            </a:r>
            <a:r>
              <a:rPr lang="ru-RU" sz="2400" dirty="0"/>
              <a:t> ожидает получения свободного места в семафоре</a:t>
            </a:r>
            <a:endParaRPr lang="en-US" sz="2400" dirty="0"/>
          </a:p>
          <a:p>
            <a:pPr algn="just"/>
            <a:r>
              <a:rPr lang="ru-RU" sz="2400" b="1" dirty="0" err="1"/>
              <a:t>Release</a:t>
            </a:r>
            <a:r>
              <a:rPr lang="ru-RU" sz="2400" b="1" dirty="0"/>
              <a:t>()</a:t>
            </a:r>
            <a:r>
              <a:rPr lang="ru-RU" sz="2400" dirty="0"/>
              <a:t> освобождает место в семафоре</a:t>
            </a:r>
            <a:endParaRPr lang="en-US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F3E3637-92E5-A30F-05E8-9575B12CC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336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889269-8131-3749-B242-C9628C631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1.3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923275-B6FC-5BDD-B364-B745B9FA6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Создать два потока, которые будут работать параллельно, обрабатывая одно значение типа </a:t>
            </a:r>
            <a:r>
              <a:rPr lang="en-US" sz="2400" dirty="0"/>
              <a:t>double</a:t>
            </a:r>
          </a:p>
          <a:p>
            <a:pPr algn="just"/>
            <a:r>
              <a:rPr lang="ru-RU" sz="2400" dirty="0"/>
              <a:t>Первый поток вычисляет значения косинуса, выводит результат и сохраняет его в ту же переменную</a:t>
            </a:r>
            <a:endParaRPr lang="en-US" sz="2400" dirty="0"/>
          </a:p>
          <a:p>
            <a:pPr algn="just"/>
            <a:r>
              <a:rPr lang="ru-RU" sz="2400" dirty="0"/>
              <a:t>Второй поток вычисляет значения арккосинуса, выводит результат и сохраняет его в ту же переменную</a:t>
            </a:r>
          </a:p>
          <a:p>
            <a:pPr algn="just"/>
            <a:r>
              <a:rPr lang="ru-RU" sz="2400" dirty="0"/>
              <a:t>Потоки нужно синхронизировать таким образом, чтобы она работали в противофазе.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4466FE1-5025-88D7-F52A-903196249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9332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38773D-E712-479C-EAD9-6E4FE99B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Библиотека</a:t>
            </a:r>
            <a:r>
              <a:rPr lang="en-US" dirty="0"/>
              <a:t> Task Parallel Library (TPL)</a:t>
            </a:r>
            <a:br>
              <a:rPr lang="en-US" dirty="0"/>
            </a:b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3792E6-1D41-66E9-8398-773E0B826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 Пространство имен </a:t>
            </a:r>
            <a:r>
              <a:rPr lang="en-US" sz="2400" b="1" dirty="0" err="1"/>
              <a:t>System.Threading.Tasks</a:t>
            </a:r>
            <a:endParaRPr lang="ru-RU" sz="2400" b="1" dirty="0"/>
          </a:p>
          <a:p>
            <a:pPr algn="just"/>
            <a:r>
              <a:rPr lang="ru-RU" sz="2400" dirty="0"/>
              <a:t>Абстрагирует понятие задачи (</a:t>
            </a:r>
            <a:r>
              <a:rPr lang="en-US" sz="2400" dirty="0"/>
              <a:t>Task</a:t>
            </a:r>
            <a:r>
              <a:rPr lang="ru-RU" sz="2400" dirty="0"/>
              <a:t>)</a:t>
            </a:r>
            <a:r>
              <a:rPr lang="en-US" sz="2400" dirty="0"/>
              <a:t>, </a:t>
            </a:r>
            <a:r>
              <a:rPr lang="ru-RU" sz="2400" dirty="0"/>
              <a:t>не привязывая её к конкретному потоку</a:t>
            </a:r>
            <a:endParaRPr lang="en-US" sz="2400" dirty="0"/>
          </a:p>
          <a:p>
            <a:pPr algn="just"/>
            <a:r>
              <a:rPr lang="ru-RU" sz="2400" dirty="0"/>
              <a:t>Объект класса </a:t>
            </a:r>
            <a:r>
              <a:rPr lang="en-US" sz="2400" dirty="0"/>
              <a:t>Task </a:t>
            </a:r>
            <a:r>
              <a:rPr lang="ru-RU" sz="2400" dirty="0"/>
              <a:t>описывает отдельную задачу, которая будет выполняться асинхронно (параллельно) в одном из процессов из пула потоков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B3ED435-90A3-4D21-2242-FDF685F4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452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A63E42-FF83-837D-688D-212CEC02D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</a:t>
            </a:r>
            <a:r>
              <a:rPr lang="en-US" dirty="0"/>
              <a:t>Task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37CD759-878A-6555-A595-7188C426E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434353"/>
            <a:ext cx="9360000" cy="5183277"/>
          </a:xfrm>
        </p:spPr>
        <p:txBody>
          <a:bodyPr>
            <a:normAutofit/>
          </a:bodyPr>
          <a:lstStyle/>
          <a:p>
            <a:r>
              <a:rPr lang="ru-RU" sz="2400" dirty="0"/>
              <a:t>Использование делегата </a:t>
            </a:r>
            <a:r>
              <a:rPr lang="en-US" sz="2400" b="1" dirty="0"/>
              <a:t>Action</a:t>
            </a:r>
          </a:p>
          <a:p>
            <a:pPr marL="360000" lvl="1" indent="0">
              <a:buNone/>
            </a:pPr>
            <a:r>
              <a:rPr lang="en-US" sz="1800" b="1" dirty="0"/>
              <a:t>Task task1 = new Task(new Action(</a:t>
            </a:r>
            <a:r>
              <a:rPr lang="en-US" sz="1800" b="1" dirty="0" err="1"/>
              <a:t>MyMethod</a:t>
            </a:r>
            <a:r>
              <a:rPr lang="en-US" sz="1800" b="1" dirty="0"/>
              <a:t>));</a:t>
            </a:r>
          </a:p>
          <a:p>
            <a:r>
              <a:rPr lang="ru-RU" sz="2400" dirty="0"/>
              <a:t>Использование анонимного делегата</a:t>
            </a:r>
          </a:p>
          <a:p>
            <a:pPr marL="360000" lvl="1" indent="0">
              <a:buNone/>
            </a:pPr>
            <a:r>
              <a:rPr lang="en-US" sz="1800" b="1" dirty="0"/>
              <a:t>Task task2 = new Task(delegate </a:t>
            </a:r>
          </a:p>
          <a:p>
            <a:pPr marL="360000" lvl="1" indent="0">
              <a:buNone/>
            </a:pPr>
            <a:r>
              <a:rPr lang="en-US" sz="1800" b="1" dirty="0"/>
              <a:t>{</a:t>
            </a:r>
          </a:p>
          <a:p>
            <a:pPr marL="360000" lvl="1" indent="0">
              <a:buNone/>
            </a:pPr>
            <a:r>
              <a:rPr lang="en-US" sz="1800" b="1" dirty="0"/>
              <a:t>  </a:t>
            </a:r>
            <a:r>
              <a:rPr lang="ru-RU" sz="1800" b="1" dirty="0"/>
              <a:t>	</a:t>
            </a:r>
            <a:r>
              <a:rPr lang="en-US" sz="1800" b="1" dirty="0"/>
              <a:t> </a:t>
            </a:r>
            <a:r>
              <a:rPr lang="en-US" sz="1800" b="1" dirty="0" err="1"/>
              <a:t>Console.WriteLine</a:t>
            </a:r>
            <a:r>
              <a:rPr lang="en-US" sz="1800" b="1" dirty="0"/>
              <a:t>("Task 2 reporting");</a:t>
            </a:r>
          </a:p>
          <a:p>
            <a:pPr marL="360000" lvl="1" indent="0">
              <a:buNone/>
            </a:pPr>
            <a:r>
              <a:rPr lang="en-US" sz="1800" b="1" dirty="0"/>
              <a:t>});</a:t>
            </a:r>
          </a:p>
          <a:p>
            <a:r>
              <a:rPr lang="ru-RU" sz="2400" dirty="0"/>
              <a:t>Использование лямбда-выражения</a:t>
            </a:r>
          </a:p>
          <a:p>
            <a:pPr marL="360000" lvl="1" indent="0">
              <a:buNone/>
            </a:pPr>
            <a:r>
              <a:rPr lang="en-US" sz="1800" b="1" dirty="0"/>
              <a:t>Task task2 = new Task(() =&gt; </a:t>
            </a:r>
          </a:p>
          <a:p>
            <a:pPr marL="360000" lvl="1" indent="0">
              <a:buNone/>
            </a:pPr>
            <a:r>
              <a:rPr lang="en-US" sz="1800" b="1" dirty="0"/>
              <a:t>{</a:t>
            </a:r>
          </a:p>
          <a:p>
            <a:pPr marL="360000" lvl="1" indent="0">
              <a:buNone/>
            </a:pPr>
            <a:r>
              <a:rPr lang="en-US" sz="1800" b="1" dirty="0"/>
              <a:t>  </a:t>
            </a:r>
            <a:r>
              <a:rPr lang="ru-RU" sz="1800" b="1" dirty="0"/>
              <a:t>	</a:t>
            </a:r>
            <a:r>
              <a:rPr lang="en-US" sz="1800" b="1" dirty="0" err="1"/>
              <a:t>Console.WriteLine</a:t>
            </a:r>
            <a:r>
              <a:rPr lang="en-US" sz="1800" b="1" dirty="0"/>
              <a:t>(" Task 2 reporting");</a:t>
            </a:r>
          </a:p>
          <a:p>
            <a:pPr marL="360000" lvl="1" indent="0">
              <a:buNone/>
            </a:pPr>
            <a:r>
              <a:rPr lang="en-US" sz="1800" b="1" dirty="0"/>
              <a:t>});</a:t>
            </a:r>
          </a:p>
          <a:p>
            <a:pPr lvl="1"/>
            <a:endParaRPr lang="en-US" sz="1800" dirty="0"/>
          </a:p>
          <a:p>
            <a:pPr marL="360000" lvl="1" indent="0">
              <a:buNone/>
            </a:pPr>
            <a:endParaRPr lang="en-US" sz="18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E2661C2-CA6F-EFA4-680B-7A68159DE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3769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A9B963-5923-ABC6-801A-A67524294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Выполнение задачи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F5BC4C1-8653-E7AD-B6A6-44EE7D7A99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 fontScale="92500" lnSpcReduction="10000"/>
          </a:bodyPr>
          <a:lstStyle/>
          <a:p>
            <a:r>
              <a:rPr lang="ru-RU" sz="3200" dirty="0"/>
              <a:t>Запуск задачи</a:t>
            </a:r>
            <a:r>
              <a:rPr lang="en-US" sz="3200" dirty="0"/>
              <a:t>:</a:t>
            </a:r>
          </a:p>
          <a:p>
            <a:pPr lvl="1"/>
            <a:r>
              <a:rPr lang="en-US" sz="2400" b="1" dirty="0" err="1"/>
              <a:t>Task.Start</a:t>
            </a:r>
            <a:r>
              <a:rPr lang="ru-RU" sz="2400" b="1" dirty="0"/>
              <a:t>()</a:t>
            </a:r>
            <a:endParaRPr lang="en-US" sz="2400" b="1" dirty="0"/>
          </a:p>
          <a:p>
            <a:pPr lvl="1"/>
            <a:r>
              <a:rPr lang="en-US" sz="2400" b="1" dirty="0"/>
              <a:t>static </a:t>
            </a:r>
            <a:r>
              <a:rPr lang="en-US" sz="2400" b="1" dirty="0" err="1"/>
              <a:t>Task.Factory.StartNew</a:t>
            </a:r>
            <a:r>
              <a:rPr lang="en-US" sz="2400" b="1" dirty="0"/>
              <a:t>()</a:t>
            </a:r>
          </a:p>
          <a:p>
            <a:pPr lvl="1"/>
            <a:r>
              <a:rPr lang="en-US" sz="2400" b="1" dirty="0" err="1"/>
              <a:t>Task.Run</a:t>
            </a:r>
            <a:r>
              <a:rPr lang="en-US" sz="2400" b="1" dirty="0"/>
              <a:t>()</a:t>
            </a:r>
          </a:p>
          <a:p>
            <a:endParaRPr lang="en-US" sz="3200" dirty="0"/>
          </a:p>
          <a:p>
            <a:r>
              <a:rPr lang="ru-RU" sz="3200" dirty="0"/>
              <a:t>Ожидание завершения</a:t>
            </a:r>
            <a:r>
              <a:rPr lang="en-US" sz="3200" dirty="0"/>
              <a:t>:</a:t>
            </a:r>
          </a:p>
          <a:p>
            <a:pPr lvl="1"/>
            <a:r>
              <a:rPr lang="en-US" sz="2400" b="1" dirty="0" err="1"/>
              <a:t>Task.Wait</a:t>
            </a:r>
            <a:r>
              <a:rPr lang="en-US" sz="2400" b="1" dirty="0"/>
              <a:t>()</a:t>
            </a:r>
          </a:p>
          <a:p>
            <a:pPr lvl="1"/>
            <a:r>
              <a:rPr lang="en-US" sz="2400" b="1" dirty="0"/>
              <a:t>static </a:t>
            </a:r>
            <a:r>
              <a:rPr lang="en-US" sz="2400" b="1" dirty="0" err="1"/>
              <a:t>Task.WaitAll</a:t>
            </a:r>
            <a:r>
              <a:rPr lang="en-US" sz="2400" b="1" dirty="0"/>
              <a:t>() </a:t>
            </a:r>
          </a:p>
          <a:p>
            <a:pPr lvl="1"/>
            <a:r>
              <a:rPr lang="en-US" sz="2400" b="1" dirty="0"/>
              <a:t>static </a:t>
            </a:r>
            <a:r>
              <a:rPr lang="en-US" sz="2400" b="1" dirty="0" err="1"/>
              <a:t>Task.WaitAny</a:t>
            </a:r>
            <a:r>
              <a:rPr lang="en-US" sz="2400" b="1" dirty="0"/>
              <a:t>()</a:t>
            </a:r>
          </a:p>
          <a:p>
            <a:endParaRPr lang="ru-RU" sz="32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A2B8339-9330-3A5B-CF8D-0AC70329B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31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 29">
            <a:extLst>
              <a:ext uri="{FF2B5EF4-FFF2-40B4-BE49-F238E27FC236}">
                <a16:creationId xmlns:a16="http://schemas.microsoft.com/office/drawing/2014/main" id="{C381CCEA-D834-4521-5A37-A14893B8A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143182"/>
            <a:ext cx="9360000" cy="53204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Программа курса</a:t>
            </a:r>
          </a:p>
        </p:txBody>
      </p:sp>
      <p:sp>
        <p:nvSpPr>
          <p:cNvPr id="31" name="Объект 30">
            <a:extLst>
              <a:ext uri="{FF2B5EF4-FFF2-40B4-BE49-F238E27FC236}">
                <a16:creationId xmlns:a16="http://schemas.microsoft.com/office/drawing/2014/main" id="{641231BC-CEA8-5675-624E-8EEDB2B37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880" y="595140"/>
            <a:ext cx="10537794" cy="5947703"/>
          </a:xfrm>
        </p:spPr>
        <p:txBody>
          <a:bodyPr numCol="2">
            <a:noAutofit/>
          </a:bodyPr>
          <a:lstStyle/>
          <a:p>
            <a:pPr marL="0" indent="0">
              <a:buNone/>
            </a:pPr>
            <a:r>
              <a:rPr lang="ru-RU" sz="1600" b="1" dirty="0">
                <a:latin typeface="+mn-lt"/>
              </a:rPr>
              <a:t>1. Многопоточность (12а.ч.) 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Асинхронное программирование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Понятие потоков. Класс </a:t>
            </a:r>
            <a:r>
              <a:rPr lang="ru-RU" dirty="0" err="1">
                <a:latin typeface="+mn-lt"/>
              </a:rPr>
              <a:t>Thread</a:t>
            </a:r>
            <a:endParaRPr lang="ru-RU" dirty="0">
              <a:latin typeface="+mn-lt"/>
            </a:endParaRP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Синхронизация потоков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Библиотека Task </a:t>
            </a:r>
            <a:r>
              <a:rPr lang="ru-RU" dirty="0" err="1">
                <a:latin typeface="+mn-lt"/>
              </a:rPr>
              <a:t>Parallel</a:t>
            </a:r>
            <a:r>
              <a:rPr lang="ru-RU" dirty="0">
                <a:latin typeface="+mn-lt"/>
              </a:rPr>
              <a:t> Library (TPL)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Асинхронные методы, ключевые слова </a:t>
            </a:r>
            <a:r>
              <a:rPr lang="ru-RU" dirty="0" err="1">
                <a:latin typeface="+mn-lt"/>
              </a:rPr>
              <a:t>async</a:t>
            </a:r>
            <a:r>
              <a:rPr lang="ru-RU" dirty="0">
                <a:latin typeface="+mn-lt"/>
              </a:rPr>
              <a:t> и </a:t>
            </a:r>
            <a:r>
              <a:rPr lang="ru-RU" dirty="0" err="1">
                <a:latin typeface="+mn-lt"/>
              </a:rPr>
              <a:t>await</a:t>
            </a:r>
            <a:endParaRPr lang="ru-RU" dirty="0">
              <a:latin typeface="+mn-lt"/>
            </a:endParaRPr>
          </a:p>
          <a:p>
            <a:pPr marL="360000" lvl="1" indent="0">
              <a:buNone/>
            </a:pPr>
            <a:r>
              <a:rPr lang="ru-RU" dirty="0" err="1">
                <a:latin typeface="+mn-lt"/>
              </a:rPr>
              <a:t>Parallel</a:t>
            </a:r>
            <a:r>
              <a:rPr lang="ru-RU" dirty="0">
                <a:latin typeface="+mn-lt"/>
              </a:rPr>
              <a:t> LINQ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Лабораторная работа </a:t>
            </a:r>
          </a:p>
          <a:p>
            <a:pPr marL="0" indent="0">
              <a:buNone/>
            </a:pPr>
            <a:r>
              <a:rPr lang="ru-RU" sz="1600" b="1" dirty="0">
                <a:latin typeface="+mn-lt"/>
              </a:rPr>
              <a:t>2. Работа с базами данных с использованием </a:t>
            </a:r>
            <a:r>
              <a:rPr lang="ru-RU" sz="1600" b="1" dirty="0" err="1">
                <a:latin typeface="+mn-lt"/>
              </a:rPr>
              <a:t>Entity</a:t>
            </a:r>
            <a:r>
              <a:rPr lang="ru-RU" sz="1600" b="1" dirty="0">
                <a:latin typeface="+mn-lt"/>
              </a:rPr>
              <a:t> Framework Core (12 </a:t>
            </a:r>
            <a:r>
              <a:rPr lang="ru-RU" sz="1600" b="1" dirty="0" err="1">
                <a:latin typeface="+mn-lt"/>
              </a:rPr>
              <a:t>а.ч</a:t>
            </a:r>
            <a:r>
              <a:rPr lang="ru-RU" sz="1600" b="1" dirty="0">
                <a:latin typeface="+mn-lt"/>
              </a:rPr>
              <a:t>.) 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Что такое ORM и EFC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Подключение к БД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Базовые CRUD операции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Миграция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Проектирование моделей (атрибуты, </a:t>
            </a:r>
            <a:r>
              <a:rPr lang="ru-RU" dirty="0" err="1">
                <a:latin typeface="+mn-lt"/>
              </a:rPr>
              <a:t>FluentAPI</a:t>
            </a:r>
            <a:r>
              <a:rPr lang="ru-RU" dirty="0">
                <a:latin typeface="+mn-lt"/>
              </a:rPr>
              <a:t>)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Навигационные свойства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Отношения моделей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Выполнение запросов к БД</a:t>
            </a:r>
          </a:p>
          <a:p>
            <a:pPr marL="360000" lvl="1" indent="0">
              <a:buNone/>
            </a:pPr>
            <a:r>
              <a:rPr lang="ru-RU" dirty="0">
                <a:latin typeface="+mn-lt"/>
              </a:rPr>
              <a:t>Лабораторная работы</a:t>
            </a:r>
          </a:p>
          <a:p>
            <a:pPr marL="0" indent="0" algn="l">
              <a:buNone/>
            </a:pPr>
            <a:r>
              <a:rPr lang="ru-RU" sz="1600" b="1" i="0" dirty="0">
                <a:solidFill>
                  <a:srgbClr val="212121"/>
                </a:solidFill>
                <a:effectLst/>
                <a:latin typeface="+mn-lt"/>
              </a:rPr>
              <a:t>3. Создание сервисов (12 </a:t>
            </a:r>
            <a:r>
              <a:rPr lang="ru-RU" sz="1600" b="1" i="0" dirty="0" err="1">
                <a:solidFill>
                  <a:srgbClr val="212121"/>
                </a:solidFill>
                <a:effectLst/>
                <a:latin typeface="+mn-lt"/>
              </a:rPr>
              <a:t>а.ч</a:t>
            </a:r>
            <a:r>
              <a:rPr lang="ru-RU" sz="1600" b="1" i="0" dirty="0">
                <a:solidFill>
                  <a:srgbClr val="212121"/>
                </a:solidFill>
                <a:effectLst/>
                <a:latin typeface="+mn-lt"/>
              </a:rPr>
              <a:t>.)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Понятие сервисов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Создание REST сервисов на </a:t>
            </a:r>
            <a:r>
              <a:rPr lang="ru-RU" b="0" i="0" dirty="0" err="1">
                <a:solidFill>
                  <a:srgbClr val="212121"/>
                </a:solidFill>
                <a:effectLst/>
                <a:latin typeface="+mn-lt"/>
              </a:rPr>
              <a:t>WebAPI</a:t>
            </a:r>
            <a:endParaRPr lang="ru-RU" b="0" i="0" dirty="0">
              <a:solidFill>
                <a:srgbClr val="212121"/>
              </a:solidFill>
              <a:effectLst/>
              <a:latin typeface="+mn-lt"/>
            </a:endParaRP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Создание сервиса </a:t>
            </a:r>
            <a:r>
              <a:rPr lang="ru-RU" b="0" i="0" dirty="0" err="1">
                <a:solidFill>
                  <a:srgbClr val="212121"/>
                </a:solidFill>
                <a:effectLst/>
                <a:latin typeface="+mn-lt"/>
              </a:rPr>
              <a:t>gRPC</a:t>
            </a:r>
            <a:endParaRPr lang="ru-RU" b="0" i="0" dirty="0">
              <a:solidFill>
                <a:srgbClr val="212121"/>
              </a:solidFill>
              <a:effectLst/>
              <a:latin typeface="+mn-lt"/>
            </a:endParaRP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Потоковая передача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Предоставление доступа к данным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Лабораторная работа</a:t>
            </a:r>
          </a:p>
          <a:p>
            <a:pPr marL="0" indent="0" algn="l">
              <a:buNone/>
            </a:pPr>
            <a:endParaRPr lang="ru-RU" sz="1600" b="0" i="0" dirty="0">
              <a:solidFill>
                <a:srgbClr val="212121"/>
              </a:solidFill>
              <a:effectLst/>
              <a:latin typeface="+mn-lt"/>
            </a:endParaRPr>
          </a:p>
          <a:p>
            <a:pPr marL="0" indent="0" algn="l">
              <a:buNone/>
            </a:pPr>
            <a:r>
              <a:rPr lang="ru-RU" sz="1600" b="1" i="0" dirty="0">
                <a:solidFill>
                  <a:srgbClr val="212121"/>
                </a:solidFill>
                <a:effectLst/>
                <a:latin typeface="+mn-lt"/>
              </a:rPr>
              <a:t>4. Рефлексия - </a:t>
            </a:r>
            <a:r>
              <a:rPr lang="ru-RU" sz="1600" b="1" i="0" dirty="0" err="1">
                <a:solidFill>
                  <a:srgbClr val="212121"/>
                </a:solidFill>
                <a:effectLst/>
                <a:latin typeface="+mn-lt"/>
              </a:rPr>
              <a:t>Reflection</a:t>
            </a:r>
            <a:r>
              <a:rPr lang="ru-RU" sz="1600" b="1" i="0" dirty="0">
                <a:solidFill>
                  <a:srgbClr val="212121"/>
                </a:solidFill>
                <a:effectLst/>
                <a:latin typeface="+mn-lt"/>
              </a:rPr>
              <a:t>, взаимодействие с библиотеками C (4 </a:t>
            </a:r>
            <a:r>
              <a:rPr lang="ru-RU" sz="1600" b="1" i="0" dirty="0" err="1">
                <a:solidFill>
                  <a:srgbClr val="212121"/>
                </a:solidFill>
                <a:effectLst/>
                <a:latin typeface="+mn-lt"/>
              </a:rPr>
              <a:t>а.ч</a:t>
            </a:r>
            <a:r>
              <a:rPr lang="ru-RU" sz="1600" b="1" i="0" dirty="0">
                <a:solidFill>
                  <a:srgbClr val="212121"/>
                </a:solidFill>
                <a:effectLst/>
                <a:latin typeface="+mn-lt"/>
              </a:rPr>
              <a:t>.)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Введение в рефлексию. Класс </a:t>
            </a:r>
            <a:r>
              <a:rPr lang="ru-RU" b="0" i="0" dirty="0" err="1">
                <a:solidFill>
                  <a:srgbClr val="212121"/>
                </a:solidFill>
                <a:effectLst/>
                <a:latin typeface="+mn-lt"/>
              </a:rPr>
              <a:t>System.Type</a:t>
            </a:r>
            <a:endParaRPr lang="ru-RU" b="0" i="0" dirty="0">
              <a:solidFill>
                <a:srgbClr val="212121"/>
              </a:solidFill>
              <a:effectLst/>
              <a:latin typeface="+mn-lt"/>
            </a:endParaRP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Получение информации о типах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Динамическая загрузка и позднее связывание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Вызов функций библиотек С, передача параметров.</a:t>
            </a:r>
          </a:p>
          <a:p>
            <a:pPr marL="361225" lvl="1" indent="0">
              <a:buNone/>
            </a:pPr>
            <a:r>
              <a:rPr lang="ru-RU" b="0" i="0" dirty="0">
                <a:solidFill>
                  <a:srgbClr val="212121"/>
                </a:solidFill>
                <a:effectLst/>
                <a:latin typeface="+mn-lt"/>
              </a:rPr>
              <a:t>Лабораторная работа</a:t>
            </a: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E6E0103-5CA2-90C8-8884-0319291A9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908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33B017-3046-E937-E22D-4967EEC66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Возврат значения из задачи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4647C5E-DBC8-3518-F43C-F484C4D62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/>
          </a:bodyPr>
          <a:lstStyle/>
          <a:p>
            <a:r>
              <a:rPr lang="ru-RU" sz="2800" dirty="0"/>
              <a:t>Используйте </a:t>
            </a:r>
            <a:r>
              <a:rPr lang="en-US" sz="2800" b="1" dirty="0"/>
              <a:t>Task&lt;</a:t>
            </a:r>
            <a:r>
              <a:rPr lang="en-US" sz="2800" b="1" dirty="0" err="1"/>
              <a:t>TResult</a:t>
            </a:r>
            <a:r>
              <a:rPr lang="en-US" sz="2800" b="1" dirty="0"/>
              <a:t>&gt;</a:t>
            </a:r>
            <a:r>
              <a:rPr lang="ru-RU" sz="2800" dirty="0"/>
              <a:t>, типизировав его типом результата</a:t>
            </a:r>
          </a:p>
          <a:p>
            <a:r>
              <a:rPr lang="ru-RU" sz="2800" dirty="0"/>
              <a:t>Вернуть значение указанного типа как результат выполнения</a:t>
            </a:r>
          </a:p>
          <a:p>
            <a:pPr marL="360000" lvl="1" indent="0">
              <a:buNone/>
            </a:pPr>
            <a:r>
              <a:rPr lang="en-US" sz="2400" b="1" dirty="0"/>
              <a:t>Task&lt;string&gt; task1 = </a:t>
            </a:r>
            <a:r>
              <a:rPr lang="en-US" sz="2400" b="1" dirty="0" err="1"/>
              <a:t>Task.Run</a:t>
            </a:r>
            <a:r>
              <a:rPr lang="en-US" sz="2400" b="1" dirty="0"/>
              <a:t>&lt;string&gt;( () =&gt;     </a:t>
            </a:r>
            <a:r>
              <a:rPr lang="ru-RU" sz="2400" b="1" dirty="0"/>
              <a:t> 	</a:t>
            </a:r>
            <a:r>
              <a:rPr lang="en-US" sz="2400" b="1" dirty="0" err="1"/>
              <a:t>DateTime.Now.DayOfWeek.ToString</a:t>
            </a:r>
            <a:r>
              <a:rPr lang="en-US" sz="2400" b="1" dirty="0"/>
              <a:t>() );</a:t>
            </a:r>
          </a:p>
          <a:p>
            <a:r>
              <a:rPr lang="ru-RU" sz="2800" dirty="0"/>
              <a:t>Получить результат через свойство </a:t>
            </a:r>
            <a:r>
              <a:rPr lang="en-US" sz="2800" b="1" dirty="0"/>
              <a:t>Result</a:t>
            </a:r>
          </a:p>
          <a:p>
            <a:pPr marL="360000" lvl="1" indent="0">
              <a:buNone/>
            </a:pPr>
            <a:r>
              <a:rPr lang="en-US" sz="2400" b="1" dirty="0" err="1"/>
              <a:t>Console.WriteLine</a:t>
            </a:r>
            <a:r>
              <a:rPr lang="en-US" sz="2400" b="1" dirty="0"/>
              <a:t>("Today is {0}", task1.Result);</a:t>
            </a:r>
          </a:p>
          <a:p>
            <a:pPr lvl="1"/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4A25BFD-988E-BB01-8D5F-977DEE84C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73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333CCC-CE3A-CD82-7841-C740FE187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125427"/>
            <a:ext cx="9360000" cy="753462"/>
          </a:xfrm>
        </p:spPr>
        <p:txBody>
          <a:bodyPr/>
          <a:lstStyle/>
          <a:p>
            <a:r>
              <a:rPr lang="ru-RU" dirty="0" smtClean="0"/>
              <a:t>Класс</a:t>
            </a:r>
            <a:r>
              <a:rPr lang="en-US" dirty="0" smtClean="0"/>
              <a:t> </a:t>
            </a:r>
            <a:r>
              <a:rPr lang="en-US" b="1" dirty="0"/>
              <a:t>Parallel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FE281E-8BB6-F684-5A80-96D6BF461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012054"/>
            <a:ext cx="9360000" cy="6081203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err="1" smtClean="0"/>
              <a:t>Parallel.Invoke</a:t>
            </a:r>
            <a:r>
              <a:rPr lang="en-US" sz="2400" b="1" dirty="0" smtClean="0"/>
              <a:t>(</a:t>
            </a:r>
            <a:r>
              <a:rPr lang="en-US" sz="2400" b="1" dirty="0" err="1"/>
              <a:t>params</a:t>
            </a:r>
            <a:r>
              <a:rPr lang="en-US" sz="2400" b="1" dirty="0"/>
              <a:t> Action[] actions</a:t>
            </a:r>
            <a:r>
              <a:rPr lang="en-US" sz="2400" b="1" dirty="0" smtClean="0"/>
              <a:t>) </a:t>
            </a:r>
            <a:r>
              <a:rPr lang="en-US" sz="2400" dirty="0" smtClean="0"/>
              <a:t>- </a:t>
            </a:r>
            <a:r>
              <a:rPr lang="ru-RU" sz="2400" dirty="0"/>
              <a:t>в качестве параметра принимает массив объектов </a:t>
            </a:r>
            <a:r>
              <a:rPr lang="ru-RU" sz="2400" dirty="0" err="1" smtClean="0"/>
              <a:t>Action</a:t>
            </a:r>
            <a:endParaRPr lang="en-US" sz="2400" dirty="0" smtClean="0"/>
          </a:p>
          <a:p>
            <a:pPr algn="just"/>
            <a:r>
              <a:rPr lang="en-US" sz="2400" b="1" dirty="0" err="1" smtClean="0"/>
              <a:t>Parallel.For</a:t>
            </a:r>
            <a:r>
              <a:rPr lang="en-US" sz="2400" b="1" dirty="0" smtClean="0"/>
              <a:t>(</a:t>
            </a:r>
            <a:r>
              <a:rPr lang="en-US" sz="2400" b="1" dirty="0" err="1" smtClean="0"/>
              <a:t>int</a:t>
            </a:r>
            <a:r>
              <a:rPr lang="en-US" sz="2400" b="1" dirty="0"/>
              <a:t>, </a:t>
            </a:r>
            <a:r>
              <a:rPr lang="en-US" sz="2400" b="1" dirty="0" err="1"/>
              <a:t>int</a:t>
            </a:r>
            <a:r>
              <a:rPr lang="en-US" sz="2400" b="1" dirty="0"/>
              <a:t>, Action&lt;</a:t>
            </a:r>
            <a:r>
              <a:rPr lang="en-US" sz="2400" b="1" dirty="0" err="1"/>
              <a:t>int</a:t>
            </a:r>
            <a:r>
              <a:rPr lang="en-US" sz="2400" b="1" dirty="0" smtClean="0"/>
              <a:t>&gt;) </a:t>
            </a:r>
            <a:r>
              <a:rPr lang="en-US" sz="2400" dirty="0" smtClean="0"/>
              <a:t>– </a:t>
            </a:r>
            <a:r>
              <a:rPr lang="ru-RU" sz="2400" dirty="0"/>
              <a:t>позволяет выполнять итерации цикла </a:t>
            </a:r>
            <a:r>
              <a:rPr lang="ru-RU" sz="2400" dirty="0" smtClean="0"/>
              <a:t>параллельно</a:t>
            </a:r>
            <a:r>
              <a:rPr lang="en-US" sz="2400" dirty="0" smtClean="0"/>
              <a:t>. </a:t>
            </a:r>
            <a:r>
              <a:rPr lang="ru-RU" sz="2400" dirty="0"/>
              <a:t>Первый параметр метода задает начальный индекс элемента в цикле, а второй параметр - конечный индекс. Третий параметр - делегат </a:t>
            </a:r>
            <a:r>
              <a:rPr lang="ru-RU" sz="2400" dirty="0" err="1"/>
              <a:t>Action</a:t>
            </a:r>
            <a:r>
              <a:rPr lang="ru-RU" sz="2400" dirty="0"/>
              <a:t> - указывает на метод, который будет выполняться один раз за итерацию</a:t>
            </a:r>
            <a:endParaRPr lang="en-US" sz="2400" dirty="0" smtClean="0"/>
          </a:p>
          <a:p>
            <a:pPr algn="just"/>
            <a:r>
              <a:rPr lang="en-US" sz="2400" b="1" dirty="0" err="1" smtClean="0"/>
              <a:t>ForEach</a:t>
            </a:r>
            <a:r>
              <a:rPr lang="en-US" sz="2400" b="1" dirty="0" smtClean="0"/>
              <a:t>&lt;</a:t>
            </a:r>
            <a:r>
              <a:rPr lang="en-US" sz="2400" b="1" dirty="0" err="1" smtClean="0"/>
              <a:t>TSource</a:t>
            </a:r>
            <a:r>
              <a:rPr lang="en-US" sz="2400" b="1" dirty="0"/>
              <a:t>&gt;(</a:t>
            </a:r>
            <a:r>
              <a:rPr lang="en-US" sz="2400" b="1" dirty="0" err="1"/>
              <a:t>IEnumerable</a:t>
            </a:r>
            <a:r>
              <a:rPr lang="en-US" sz="2400" b="1" dirty="0"/>
              <a:t>&lt;</a:t>
            </a:r>
            <a:r>
              <a:rPr lang="en-US" sz="2400" b="1" dirty="0" err="1"/>
              <a:t>TSource</a:t>
            </a:r>
            <a:r>
              <a:rPr lang="en-US" sz="2400" b="1" dirty="0"/>
              <a:t>&gt; </a:t>
            </a:r>
            <a:r>
              <a:rPr lang="en-US" sz="2400" b="1" dirty="0" err="1"/>
              <a:t>source,Action</a:t>
            </a:r>
            <a:r>
              <a:rPr lang="en-US" sz="2400" b="1" dirty="0"/>
              <a:t>&lt;</a:t>
            </a:r>
            <a:r>
              <a:rPr lang="en-US" sz="2400" b="1" dirty="0" err="1"/>
              <a:t>TSource</a:t>
            </a:r>
            <a:r>
              <a:rPr lang="en-US" sz="2400" b="1" dirty="0"/>
              <a:t>&gt; body</a:t>
            </a:r>
            <a:r>
              <a:rPr lang="en-US" sz="2400" b="1" dirty="0" smtClean="0"/>
              <a:t>) </a:t>
            </a:r>
            <a:r>
              <a:rPr lang="en-US" sz="2400" dirty="0" smtClean="0"/>
              <a:t>- </a:t>
            </a:r>
            <a:r>
              <a:rPr lang="ru-RU" sz="2400" dirty="0"/>
              <a:t> осуществляет итерацию по коллекции, реализующей интерфейс </a:t>
            </a:r>
            <a:r>
              <a:rPr lang="ru-RU" sz="2400" dirty="0" smtClean="0"/>
              <a:t>I</a:t>
            </a:r>
            <a:r>
              <a:rPr lang="en-US" sz="2400" dirty="0" smtClean="0"/>
              <a:t>e</a:t>
            </a:r>
            <a:r>
              <a:rPr lang="ru-RU" sz="2400" dirty="0" err="1" smtClean="0"/>
              <a:t>numerable</a:t>
            </a:r>
            <a:r>
              <a:rPr lang="en-US" sz="2400" dirty="0" smtClean="0"/>
              <a:t>. </a:t>
            </a:r>
            <a:r>
              <a:rPr lang="ru-RU" sz="2400" dirty="0"/>
              <a:t>первый параметр представляет перебираемую коллекцию, а второй параметр - делегат, выполняющийся один раз за итерацию для каждого перебираемого элемента коллекции.</a:t>
            </a:r>
            <a:endParaRPr lang="en-US" sz="2400" dirty="0"/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DE91271-7359-8B2F-E8E6-C7F54F553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78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A6A943-A9A2-6CE5-B420-CE664E349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1090814"/>
          </a:xfrm>
        </p:spPr>
        <p:txBody>
          <a:bodyPr>
            <a:normAutofit/>
          </a:bodyPr>
          <a:lstStyle/>
          <a:p>
            <a:r>
              <a:rPr lang="ru-RU" sz="3600" dirty="0"/>
              <a:t>Управление длительными операциями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D98DCE2-E0E6-5515-CC10-C2A24EA22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4614"/>
            <a:ext cx="9360000" cy="4749553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Для того, чтобы иметь возможность отменять выполнение длительной операции нужно создать </a:t>
            </a:r>
            <a:r>
              <a:rPr lang="en-US" sz="2400" dirty="0" err="1"/>
              <a:t>CancelationToken</a:t>
            </a:r>
            <a:r>
              <a:rPr lang="en-US" sz="2400" dirty="0"/>
              <a:t> </a:t>
            </a:r>
            <a:r>
              <a:rPr lang="ru-RU" sz="2400" dirty="0"/>
              <a:t>и передать его задаче</a:t>
            </a:r>
          </a:p>
          <a:p>
            <a:pPr marL="360000" lvl="1" indent="0" algn="just">
              <a:buNone/>
            </a:pPr>
            <a:r>
              <a:rPr lang="en-US" sz="2000" b="1" dirty="0"/>
              <a:t>var </a:t>
            </a:r>
            <a:r>
              <a:rPr lang="en-US" sz="2000" b="1" dirty="0" err="1"/>
              <a:t>cancelTokenSource</a:t>
            </a:r>
            <a:r>
              <a:rPr lang="en-US" sz="2000" b="1" dirty="0"/>
              <a:t> = new </a:t>
            </a:r>
            <a:r>
              <a:rPr lang="en-US" sz="2000" b="1" dirty="0" err="1"/>
              <a:t>CancellationTokenSource</a:t>
            </a:r>
            <a:r>
              <a:rPr lang="en-US" sz="2000" b="1" dirty="0"/>
              <a:t>();</a:t>
            </a:r>
            <a:endParaRPr lang="ru-RU" sz="2000" b="1" dirty="0"/>
          </a:p>
          <a:p>
            <a:pPr marL="360000" lvl="1" indent="0" algn="just">
              <a:buNone/>
            </a:pPr>
            <a:r>
              <a:rPr lang="en-US" sz="2000" b="1" dirty="0" err="1"/>
              <a:t>CancellationToken</a:t>
            </a:r>
            <a:r>
              <a:rPr lang="en-US" sz="2000" b="1" dirty="0"/>
              <a:t> token = </a:t>
            </a:r>
            <a:r>
              <a:rPr lang="en-US" sz="2000" b="1" dirty="0" err="1"/>
              <a:t>cancelTokenSource.Token</a:t>
            </a:r>
            <a:r>
              <a:rPr lang="en-US" sz="2000" b="1" dirty="0"/>
              <a:t>;</a:t>
            </a:r>
            <a:endParaRPr lang="ru-RU" sz="2000" b="1" dirty="0"/>
          </a:p>
          <a:p>
            <a:pPr lvl="1" algn="just"/>
            <a:endParaRPr lang="ru-RU" sz="2000" dirty="0"/>
          </a:p>
          <a:p>
            <a:pPr algn="just"/>
            <a:r>
              <a:rPr lang="ru-RU" sz="2400" dirty="0"/>
              <a:t>Вызвать метод </a:t>
            </a:r>
            <a:r>
              <a:rPr lang="en-US" sz="2400" b="1" dirty="0" err="1"/>
              <a:t>CancellationTokenSource.Cancel</a:t>
            </a:r>
            <a:r>
              <a:rPr lang="en-US" sz="2400" b="1" dirty="0"/>
              <a:t>()</a:t>
            </a:r>
            <a:r>
              <a:rPr lang="en-US" sz="2400" dirty="0"/>
              <a:t>, </a:t>
            </a:r>
            <a:r>
              <a:rPr lang="ru-RU" sz="2400" dirty="0"/>
              <a:t>который устанавливает для свойства </a:t>
            </a:r>
            <a:r>
              <a:rPr lang="en-US" sz="2400" b="1" dirty="0" err="1"/>
              <a:t>CancellationToken.IsCancellationRequested</a:t>
            </a:r>
            <a:r>
              <a:rPr lang="en-US" sz="2400" b="1" dirty="0"/>
              <a:t> </a:t>
            </a:r>
            <a:r>
              <a:rPr lang="ru-RU" sz="2400" dirty="0"/>
              <a:t>значение </a:t>
            </a:r>
            <a:r>
              <a:rPr lang="en-US" sz="2400" dirty="0"/>
              <a:t>true</a:t>
            </a:r>
            <a:endParaRPr lang="ru-RU" sz="2400" dirty="0"/>
          </a:p>
          <a:p>
            <a:pPr algn="just"/>
            <a:r>
              <a:rPr lang="ru-RU" sz="2400" dirty="0"/>
              <a:t>Внутри задачи разработчик должен сам решить, как её корректно отменять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6C3ECEF-8155-E719-90B6-73A78A32E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4120" y="6257630"/>
            <a:ext cx="720000" cy="311661"/>
          </a:xfrm>
        </p:spPr>
        <p:txBody>
          <a:bodyPr/>
          <a:lstStyle/>
          <a:p>
            <a:fld id="{1D6CABD1-9010-4322-9305-0AF1AA8E7C96}" type="slidenum">
              <a:rPr lang="ru-RU" sz="1600" smtClean="0"/>
              <a:pPr/>
              <a:t>22</a:t>
            </a:fld>
            <a:endParaRPr lang="ru-RU" sz="1600"/>
          </a:p>
        </p:txBody>
      </p:sp>
    </p:spTree>
    <p:extLst>
      <p:ext uri="{BB962C8B-B14F-4D97-AF65-F5344CB8AC3E}">
        <p14:creationId xmlns:p14="http://schemas.microsoft.com/office/powerpoint/2010/main" val="111145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E2A1C6-270B-D023-52D4-0773AE648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Связанные задачи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DEC751B-0FE2-EDF9-CF8A-FB3A12389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93794"/>
            <a:ext cx="9360000" cy="5223836"/>
          </a:xfrm>
        </p:spPr>
        <p:txBody>
          <a:bodyPr>
            <a:normAutofit/>
          </a:bodyPr>
          <a:lstStyle/>
          <a:p>
            <a:pPr algn="just"/>
            <a:r>
              <a:rPr lang="ru-RU" dirty="0"/>
              <a:t>Задачи, являющиеся продолжением друг друга, могут образовывать цепочки задач.</a:t>
            </a:r>
          </a:p>
          <a:p>
            <a:pPr algn="just"/>
            <a:r>
              <a:rPr lang="ru-RU" dirty="0"/>
              <a:t>Метод </a:t>
            </a:r>
            <a:r>
              <a:rPr lang="en-US" b="1" dirty="0" err="1"/>
              <a:t>Task.ContinueWith</a:t>
            </a:r>
            <a:r>
              <a:rPr lang="en-US" b="1" dirty="0"/>
              <a:t>() </a:t>
            </a:r>
            <a:r>
              <a:rPr lang="ru-RU" dirty="0"/>
              <a:t>связывает следующую задачу с предыдущей</a:t>
            </a:r>
          </a:p>
          <a:p>
            <a:pPr algn="just"/>
            <a:r>
              <a:rPr lang="ru-RU" dirty="0"/>
              <a:t>Следующая задача запускается, когда завершится предшествующая</a:t>
            </a:r>
          </a:p>
          <a:p>
            <a:pPr algn="just"/>
            <a:r>
              <a:rPr lang="ru-RU" dirty="0"/>
              <a:t>Предшествующая задача может передать результат своего вычисления следующей</a:t>
            </a:r>
            <a:endParaRPr lang="en-US" dirty="0"/>
          </a:p>
          <a:p>
            <a:pPr algn="just"/>
            <a:r>
              <a:rPr lang="ru-RU" dirty="0"/>
              <a:t>Из одной задачи можно запустить другую. Такая задача называется вложенной (</a:t>
            </a:r>
            <a:r>
              <a:rPr lang="en-US" b="1" dirty="0"/>
              <a:t>Nested</a:t>
            </a:r>
            <a:r>
              <a:rPr lang="ru-RU" dirty="0"/>
              <a:t>)</a:t>
            </a:r>
            <a:r>
              <a:rPr lang="en-US" dirty="0"/>
              <a:t> </a:t>
            </a:r>
            <a:r>
              <a:rPr lang="ru-RU" dirty="0"/>
              <a:t>и является достаточно независимой от той, из которой она запущена.</a:t>
            </a:r>
          </a:p>
          <a:p>
            <a:pPr algn="just"/>
            <a:r>
              <a:rPr lang="ru-RU" dirty="0"/>
              <a:t>Вложенную задачу можно сделать дочерней (</a:t>
            </a:r>
            <a:r>
              <a:rPr lang="en-US" b="1" dirty="0"/>
              <a:t>Child</a:t>
            </a:r>
            <a:r>
              <a:rPr lang="ru-RU" dirty="0"/>
              <a:t>), указав </a:t>
            </a:r>
            <a:r>
              <a:rPr lang="en-US" b="1" dirty="0" err="1"/>
              <a:t>TaskCreationOptions.AttachedToParent</a:t>
            </a:r>
            <a:r>
              <a:rPr lang="ru-RU" b="1" dirty="0"/>
              <a:t> </a:t>
            </a:r>
            <a:r>
              <a:rPr lang="ru-RU" dirty="0"/>
              <a:t>при создании задачи.</a:t>
            </a:r>
          </a:p>
          <a:p>
            <a:pPr algn="just"/>
            <a:r>
              <a:rPr lang="ru-RU" dirty="0"/>
              <a:t>Дочерняя (</a:t>
            </a:r>
            <a:r>
              <a:rPr lang="en-US" b="1" dirty="0"/>
              <a:t>Child</a:t>
            </a:r>
            <a:r>
              <a:rPr lang="ru-RU" dirty="0"/>
              <a:t>) и родительская (</a:t>
            </a:r>
            <a:r>
              <a:rPr lang="en-US" b="1" dirty="0"/>
              <a:t>Parent</a:t>
            </a:r>
            <a:r>
              <a:rPr lang="ru-RU" dirty="0"/>
              <a:t>) задачи тесно связаны друг с другом – родительская задача не завершится, пока работают дочерние, родительская также получает исключения от дочерних.</a:t>
            </a:r>
          </a:p>
          <a:p>
            <a:pPr algn="just"/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FACAA3F-850E-08C9-8FF9-86136D1DD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786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A7F8E5-EAEE-8215-2C64-2402F69F2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532040"/>
          </a:xfrm>
        </p:spPr>
        <p:txBody>
          <a:bodyPr>
            <a:normAutofit fontScale="90000"/>
          </a:bodyPr>
          <a:lstStyle/>
          <a:p>
            <a:r>
              <a:rPr lang="ru-RU" dirty="0"/>
              <a:t>Обработка исключений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032CBF-8F73-9A2F-8ECD-A70056707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897165"/>
            <a:ext cx="9360000" cy="5063672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ru-RU" dirty="0"/>
              <a:t>Если из задачи выбрасывается необработанное исключение, то оно оказывается в потоке, запустившем задачу (</a:t>
            </a:r>
            <a:r>
              <a:rPr lang="en-US" dirty="0"/>
              <a:t>joined thread</a:t>
            </a:r>
            <a:r>
              <a:rPr lang="ru-RU" dirty="0"/>
              <a:t>)</a:t>
            </a:r>
            <a:endParaRPr lang="en-US" dirty="0"/>
          </a:p>
          <a:p>
            <a:pPr algn="just"/>
            <a:r>
              <a:rPr lang="ru-RU" dirty="0"/>
              <a:t>Задача может быть связана с другими задачами, поэтому может быть выброшено несколько исключений</a:t>
            </a:r>
            <a:endParaRPr lang="en-US" dirty="0"/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try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{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   task1.Wait();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}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catch(</a:t>
            </a:r>
            <a:r>
              <a:rPr lang="en-GB" sz="1800" b="1" dirty="0" err="1">
                <a:latin typeface="+mj-lt"/>
                <a:cs typeface="Lucida Sans Unicode" pitchFamily="34" charset="0"/>
              </a:rPr>
              <a:t>AggregateException</a:t>
            </a:r>
            <a:r>
              <a:rPr lang="en-GB" sz="1800" b="1" dirty="0">
                <a:latin typeface="+mj-lt"/>
                <a:cs typeface="Lucida Sans Unicode" pitchFamily="34" charset="0"/>
              </a:rPr>
              <a:t> ae)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{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   foreach(var inner in </a:t>
            </a:r>
            <a:r>
              <a:rPr lang="en-GB" sz="1800" b="1" dirty="0" err="1">
                <a:latin typeface="+mj-lt"/>
                <a:cs typeface="Lucida Sans Unicode" pitchFamily="34" charset="0"/>
              </a:rPr>
              <a:t>ae.InnerExceptions</a:t>
            </a:r>
            <a:r>
              <a:rPr lang="en-GB" sz="1800" b="1" dirty="0">
                <a:latin typeface="+mj-lt"/>
                <a:cs typeface="Lucida Sans Unicode" pitchFamily="34" charset="0"/>
              </a:rPr>
              <a:t>)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   {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      // </a:t>
            </a:r>
            <a:r>
              <a:rPr lang="ru-RU" sz="1800" b="1" dirty="0">
                <a:latin typeface="+mj-lt"/>
                <a:cs typeface="Lucida Sans Unicode" pitchFamily="34" charset="0"/>
              </a:rPr>
              <a:t>Обработать каждое исключение</a:t>
            </a:r>
            <a:endParaRPr lang="en-GB" sz="1800" b="1" dirty="0">
              <a:latin typeface="+mj-lt"/>
              <a:cs typeface="Lucida Sans Unicode" pitchFamily="34" charset="0"/>
            </a:endParaRP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   }</a:t>
            </a:r>
          </a:p>
          <a:p>
            <a:pPr marL="361225" lvl="1" indent="0">
              <a:buNone/>
            </a:pPr>
            <a:r>
              <a:rPr lang="en-GB" sz="1800" b="1" dirty="0">
                <a:latin typeface="+mj-lt"/>
                <a:cs typeface="Lucida Sans Unicode" pitchFamily="34" charset="0"/>
              </a:rPr>
              <a:t>}</a:t>
            </a:r>
          </a:p>
          <a:p>
            <a:pPr lvl="1" algn="just"/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AEB41B4-A2F5-DC33-6FAE-AAC87FBF3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737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907644-2000-8465-DE60-6DAA15516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742707"/>
          </a:xfrm>
        </p:spPr>
        <p:txBody>
          <a:bodyPr>
            <a:normAutofit/>
          </a:bodyPr>
          <a:lstStyle/>
          <a:p>
            <a:r>
              <a:rPr lang="ru-RU" dirty="0" err="1"/>
              <a:t>Потокобезопасные</a:t>
            </a:r>
            <a:r>
              <a:rPr lang="ru-RU" dirty="0"/>
              <a:t> коллекции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6EF005A-762B-1A92-1492-1B3D9D611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107831"/>
            <a:ext cx="9360000" cy="5301761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ru-RU" sz="2400" dirty="0"/>
              <a:t>Пространство имен</a:t>
            </a:r>
            <a:r>
              <a:rPr lang="en-US" sz="2400" dirty="0"/>
              <a:t> </a:t>
            </a:r>
            <a:r>
              <a:rPr lang="en-US" sz="2400" b="1" dirty="0" err="1"/>
              <a:t>System.Collections.Concurrent</a:t>
            </a:r>
            <a:r>
              <a:rPr lang="en-US" sz="2400" b="1" dirty="0"/>
              <a:t> </a:t>
            </a:r>
            <a:r>
              <a:rPr lang="ru-RU" sz="2400" dirty="0"/>
              <a:t>содержит набор классов и  интерфейсов для работы с </a:t>
            </a:r>
            <a:r>
              <a:rPr lang="ru-RU" sz="2400" dirty="0" err="1"/>
              <a:t>потокобезопасными</a:t>
            </a:r>
            <a:r>
              <a:rPr lang="ru-RU" sz="2400" dirty="0"/>
              <a:t> коллекциями</a:t>
            </a:r>
            <a:r>
              <a:rPr lang="en-US" sz="2400" dirty="0"/>
              <a:t>:</a:t>
            </a:r>
          </a:p>
          <a:p>
            <a:pPr algn="just"/>
            <a:r>
              <a:rPr lang="en-US" sz="2400" b="1" dirty="0" err="1"/>
              <a:t>ConcurrentBag</a:t>
            </a:r>
            <a:r>
              <a:rPr lang="en-US" sz="2400" b="1" dirty="0"/>
              <a:t>&lt;T&gt;</a:t>
            </a:r>
            <a:r>
              <a:rPr lang="ru-RU" sz="2400" dirty="0"/>
              <a:t> неупорядоченный набор элементов</a:t>
            </a:r>
            <a:endParaRPr lang="en-US" sz="2400" dirty="0"/>
          </a:p>
          <a:p>
            <a:pPr algn="just"/>
            <a:r>
              <a:rPr lang="en-US" sz="2400" b="1" dirty="0" err="1"/>
              <a:t>ConcurrentDictionary</a:t>
            </a:r>
            <a:r>
              <a:rPr lang="en-US" sz="2400" b="1" dirty="0"/>
              <a:t>&lt;</a:t>
            </a:r>
            <a:r>
              <a:rPr lang="en-US" sz="2400" b="1" dirty="0" err="1"/>
              <a:t>TKey</a:t>
            </a:r>
            <a:r>
              <a:rPr lang="en-US" sz="2400" b="1" dirty="0"/>
              <a:t>, TValue&gt;</a:t>
            </a:r>
            <a:r>
              <a:rPr lang="ru-RU" sz="2400" b="1" dirty="0"/>
              <a:t> </a:t>
            </a:r>
            <a:r>
              <a:rPr lang="ru-RU" sz="2400" dirty="0" err="1"/>
              <a:t>потокобезопасный</a:t>
            </a:r>
            <a:r>
              <a:rPr lang="ru-RU" sz="2400" dirty="0"/>
              <a:t> аналог </a:t>
            </a:r>
            <a:r>
              <a:rPr lang="en-US" sz="2400" b="1" dirty="0"/>
              <a:t>Dictionary&lt;</a:t>
            </a:r>
            <a:r>
              <a:rPr lang="en-US" sz="2400" b="1" dirty="0" err="1"/>
              <a:t>TKey</a:t>
            </a:r>
            <a:r>
              <a:rPr lang="en-US" sz="2400" b="1" dirty="0"/>
              <a:t>, TValue&gt;</a:t>
            </a:r>
          </a:p>
          <a:p>
            <a:pPr algn="just"/>
            <a:r>
              <a:rPr lang="en-US" sz="2400" b="1" dirty="0" err="1"/>
              <a:t>ConcurrentQueue</a:t>
            </a:r>
            <a:r>
              <a:rPr lang="en-US" sz="2400" b="1" dirty="0"/>
              <a:t>&lt;T&gt; </a:t>
            </a:r>
            <a:r>
              <a:rPr lang="ru-RU" sz="2400" dirty="0" err="1"/>
              <a:t>потокобезопасный</a:t>
            </a:r>
            <a:r>
              <a:rPr lang="ru-RU" sz="2400" dirty="0"/>
              <a:t> аналог </a:t>
            </a:r>
            <a:r>
              <a:rPr lang="en-US" sz="2400" b="1" dirty="0"/>
              <a:t>Queue&lt;T&gt;</a:t>
            </a:r>
            <a:endParaRPr lang="en-US" sz="2400" dirty="0"/>
          </a:p>
          <a:p>
            <a:pPr algn="just"/>
            <a:r>
              <a:rPr lang="en-US" sz="2400" b="1" dirty="0" err="1"/>
              <a:t>ConcurrentStack</a:t>
            </a:r>
            <a:r>
              <a:rPr lang="en-US" sz="2400" b="1" dirty="0"/>
              <a:t>&lt;T&gt; </a:t>
            </a:r>
            <a:r>
              <a:rPr lang="ru-RU" sz="2400" dirty="0" err="1"/>
              <a:t>потокобезопасный</a:t>
            </a:r>
            <a:r>
              <a:rPr lang="ru-RU" sz="2400" dirty="0"/>
              <a:t> аналог </a:t>
            </a:r>
            <a:r>
              <a:rPr lang="en-US" sz="2400" b="1" dirty="0"/>
              <a:t>Stack&lt;T&gt;</a:t>
            </a:r>
            <a:endParaRPr lang="en-US" sz="2400" dirty="0"/>
          </a:p>
          <a:p>
            <a:pPr algn="just"/>
            <a:r>
              <a:rPr lang="en-US" sz="2400" b="1" dirty="0" err="1"/>
              <a:t>IProducerConsumerCollection</a:t>
            </a:r>
            <a:r>
              <a:rPr lang="en-US" sz="2400" b="1" dirty="0"/>
              <a:t>&lt;T&gt; </a:t>
            </a:r>
            <a:r>
              <a:rPr lang="ru-RU" sz="2400" dirty="0"/>
              <a:t>описывает функционал источник/подписчик. Реализован в </a:t>
            </a:r>
            <a:r>
              <a:rPr lang="fr-FR" sz="2400" b="1" dirty="0"/>
              <a:t>ConcurrentBag&lt;T&gt;</a:t>
            </a:r>
            <a:r>
              <a:rPr lang="fr-FR" sz="2400" dirty="0"/>
              <a:t>,</a:t>
            </a:r>
            <a:r>
              <a:rPr lang="ru-RU" sz="2400" dirty="0"/>
              <a:t> </a:t>
            </a:r>
            <a:r>
              <a:rPr lang="fr-FR" sz="2400" b="1" dirty="0"/>
              <a:t>ConcurrentQueue&lt;T&gt;</a:t>
            </a:r>
            <a:r>
              <a:rPr lang="ru-RU" sz="2400" dirty="0"/>
              <a:t> и</a:t>
            </a:r>
            <a:r>
              <a:rPr lang="fr-FR" sz="2400" dirty="0"/>
              <a:t> </a:t>
            </a:r>
            <a:r>
              <a:rPr lang="fr-FR" sz="2400" b="1" dirty="0"/>
              <a:t>ConcurrentStack&lt;T&gt; </a:t>
            </a:r>
            <a:r>
              <a:rPr lang="ru-RU" sz="2400" dirty="0"/>
              <a:t>(реализуют блокировки </a:t>
            </a:r>
            <a:r>
              <a:rPr lang="en-US" sz="2400" dirty="0"/>
              <a:t>read/write</a:t>
            </a:r>
            <a:r>
              <a:rPr lang="ru-RU" sz="2400" dirty="0"/>
              <a:t>)</a:t>
            </a:r>
            <a:endParaRPr lang="en-US" sz="2400" dirty="0"/>
          </a:p>
          <a:p>
            <a:pPr algn="just"/>
            <a:r>
              <a:rPr lang="en-US" sz="2400" b="1" dirty="0" err="1"/>
              <a:t>BlockingCollection</a:t>
            </a:r>
            <a:r>
              <a:rPr lang="en-US" sz="2400" b="1" dirty="0"/>
              <a:t>&lt;T&gt;</a:t>
            </a:r>
            <a:r>
              <a:rPr lang="ru-RU" sz="2400" dirty="0"/>
              <a:t> обертка для </a:t>
            </a:r>
            <a:r>
              <a:rPr lang="en-US" sz="2400" b="1" dirty="0" err="1"/>
              <a:t>IProducerConsumerCollection</a:t>
            </a:r>
            <a:r>
              <a:rPr lang="en-US" sz="2400" b="1" dirty="0"/>
              <a:t>&lt;T&gt;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84847A5-877F-AFB1-1CCB-A49662E52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73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AB4D4-F0F6-B224-9EC9-0C63B412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1.4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7445971-1EC8-56AE-7088-08E8099C8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Используя проект </a:t>
            </a:r>
            <a:r>
              <a:rPr lang="en-US" sz="2400" b="1" dirty="0" err="1"/>
              <a:t>SocketServer</a:t>
            </a:r>
            <a:r>
              <a:rPr lang="en-US" sz="2400" b="1" dirty="0"/>
              <a:t> </a:t>
            </a:r>
            <a:r>
              <a:rPr lang="ru-RU" sz="2400" dirty="0"/>
              <a:t>и </a:t>
            </a:r>
            <a:r>
              <a:rPr lang="en-US" sz="2400" b="1" dirty="0" err="1"/>
              <a:t>SocketClientMT</a:t>
            </a:r>
            <a:r>
              <a:rPr lang="en-US" sz="2400" b="1" dirty="0"/>
              <a:t> </a:t>
            </a:r>
            <a:r>
              <a:rPr lang="ru-RU" sz="2400" dirty="0"/>
              <a:t>для того чтобы добиться ошибок клиента (не все запросы клиентов обрабатываются однопоточным сервером)</a:t>
            </a:r>
          </a:p>
          <a:p>
            <a:pPr algn="just"/>
            <a:r>
              <a:rPr lang="ru-RU" sz="2400" dirty="0"/>
              <a:t>Создать новый проект </a:t>
            </a:r>
            <a:r>
              <a:rPr lang="en-US" sz="2400" b="1" dirty="0" err="1"/>
              <a:t>SocketServerMT</a:t>
            </a:r>
            <a:r>
              <a:rPr lang="en-US" sz="2400" dirty="0"/>
              <a:t> (</a:t>
            </a:r>
            <a:r>
              <a:rPr lang="ru-RU" sz="2400" dirty="0"/>
              <a:t>на основе </a:t>
            </a:r>
            <a:r>
              <a:rPr lang="en-US" sz="2400" b="1" dirty="0" err="1"/>
              <a:t>SocketServer</a:t>
            </a:r>
            <a:r>
              <a:rPr lang="en-US" sz="2400" dirty="0"/>
              <a:t>), </a:t>
            </a:r>
            <a:r>
              <a:rPr lang="ru-RU" sz="2400" dirty="0"/>
              <a:t>превратив сервер в многопоточный, используя </a:t>
            </a:r>
            <a:r>
              <a:rPr lang="en-US" sz="2400" b="1" dirty="0"/>
              <a:t>Task</a:t>
            </a:r>
            <a:endParaRPr lang="ru-RU" sz="2400" b="1" dirty="0"/>
          </a:p>
          <a:p>
            <a:pPr algn="just"/>
            <a:r>
              <a:rPr lang="ru-RU" sz="2400" dirty="0"/>
              <a:t>Добиться, чтобы все запросы многопоточного клиента успешно обработались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DBFE57E-0ABA-D6C0-AC18-01A90B46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2469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AB4D4-F0F6-B224-9EC9-0C63B412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Асинхронное программирование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7445971-1EC8-56AE-7088-08E8099C8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sz="2400" dirty="0" smtClean="0"/>
              <a:t>APM – Asynchronous Programming Model</a:t>
            </a:r>
            <a:r>
              <a:rPr lang="ru-RU" sz="2400" dirty="0" smtClean="0"/>
              <a:t>, подход основан на использовании интерфейса </a:t>
            </a:r>
            <a:r>
              <a:rPr lang="en-US" sz="2400" dirty="0" smtClean="0"/>
              <a:t>IAsyncResult</a:t>
            </a:r>
            <a:r>
              <a:rPr lang="ru-RU" sz="2400" dirty="0" smtClean="0"/>
              <a:t>. </a:t>
            </a:r>
            <a:r>
              <a:rPr lang="en-US" sz="2400" dirty="0" smtClean="0"/>
              <a:t>APM </a:t>
            </a:r>
            <a:r>
              <a:rPr lang="ru-RU" sz="2400" dirty="0" smtClean="0"/>
              <a:t>появился вместе с </a:t>
            </a:r>
            <a:r>
              <a:rPr lang="en-US" sz="2400" dirty="0" smtClean="0"/>
              <a:t>.Net </a:t>
            </a:r>
            <a:r>
              <a:rPr lang="ru-RU" sz="2400" dirty="0" smtClean="0"/>
              <a:t>в 2</a:t>
            </a:r>
            <a:r>
              <a:rPr lang="en-US" sz="2400" dirty="0" smtClean="0"/>
              <a:t>000 </a:t>
            </a:r>
            <a:r>
              <a:rPr lang="ru-RU" sz="2400" dirty="0" smtClean="0"/>
              <a:t>г.</a:t>
            </a:r>
            <a:r>
              <a:rPr lang="ru-RU" sz="2400" dirty="0"/>
              <a:t> </a:t>
            </a:r>
            <a:r>
              <a:rPr lang="ru-RU" sz="2400" dirty="0" smtClean="0"/>
              <a:t>	</a:t>
            </a:r>
            <a:r>
              <a:rPr lang="ru-RU" sz="2400" b="1" dirty="0" smtClean="0"/>
              <a:t>Устарел</a:t>
            </a:r>
          </a:p>
          <a:p>
            <a:pPr algn="just"/>
            <a:endParaRPr lang="ru-RU" sz="2400" b="1" dirty="0" smtClean="0"/>
          </a:p>
          <a:p>
            <a:pPr algn="just"/>
            <a:r>
              <a:rPr lang="en-US" sz="2400" dirty="0" smtClean="0"/>
              <a:t>EAP – Event-based Asynchronous Pattern, </a:t>
            </a:r>
            <a:r>
              <a:rPr lang="ru-RU" sz="2400" dirty="0" smtClean="0"/>
              <a:t>подход из </a:t>
            </a:r>
            <a:r>
              <a:rPr lang="en-US" sz="2400" dirty="0" smtClean="0"/>
              <a:t>.Net Framework 2.0</a:t>
            </a:r>
            <a:r>
              <a:rPr lang="ru-RU" sz="2400" dirty="0" smtClean="0"/>
              <a:t>. 			</a:t>
            </a:r>
            <a:r>
              <a:rPr lang="ru-RU" sz="2400" b="1" dirty="0" smtClean="0"/>
              <a:t>Устарел</a:t>
            </a:r>
          </a:p>
          <a:p>
            <a:pPr algn="just"/>
            <a:endParaRPr lang="ru-RU" sz="2400" b="1" dirty="0"/>
          </a:p>
          <a:p>
            <a:pPr algn="just"/>
            <a:r>
              <a:rPr lang="en-US" sz="2400" dirty="0" smtClean="0"/>
              <a:t>TAP – Task-based </a:t>
            </a:r>
            <a:r>
              <a:rPr lang="en-US" sz="2400" dirty="0"/>
              <a:t>Asynchronous </a:t>
            </a:r>
            <a:r>
              <a:rPr lang="en-US" sz="2400" dirty="0" smtClean="0"/>
              <a:t>Pattern</a:t>
            </a:r>
            <a:r>
              <a:rPr lang="ru-RU" sz="2400" dirty="0" smtClean="0"/>
              <a:t>. </a:t>
            </a:r>
            <a:r>
              <a:rPr lang="ru-RU" sz="2400" b="1" dirty="0" smtClean="0"/>
              <a:t>Рекомендуемый</a:t>
            </a:r>
            <a:r>
              <a:rPr lang="ru-RU" sz="2400" dirty="0" smtClean="0"/>
              <a:t> </a:t>
            </a:r>
            <a:r>
              <a:rPr lang="ru-RU" sz="2400" b="1" dirty="0" smtClean="0"/>
              <a:t>стиль </a:t>
            </a:r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DBFE57E-0ABA-D6C0-AC18-01A90B46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146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A0EE1F-FF5E-2CAC-24E7-49215A574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532040"/>
          </a:xfrm>
        </p:spPr>
        <p:txBody>
          <a:bodyPr>
            <a:normAutofit fontScale="90000"/>
          </a:bodyPr>
          <a:lstStyle/>
          <a:p>
            <a:r>
              <a:rPr lang="ru-RU" dirty="0"/>
              <a:t>Использование </a:t>
            </a:r>
            <a:r>
              <a:rPr lang="en-US" dirty="0"/>
              <a:t>async </a:t>
            </a:r>
            <a:r>
              <a:rPr lang="ru-RU" dirty="0"/>
              <a:t>и </a:t>
            </a:r>
            <a:r>
              <a:rPr lang="en-US" dirty="0"/>
              <a:t>await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FA084BE-FD60-03C1-F626-7EA66FA94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897164"/>
            <a:ext cx="9360000" cy="5823232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В заголовок метода добавляется модификатор </a:t>
            </a:r>
            <a:r>
              <a:rPr lang="en-US" sz="2400" b="1" dirty="0"/>
              <a:t>async</a:t>
            </a:r>
          </a:p>
          <a:p>
            <a:pPr algn="just"/>
            <a:r>
              <a:rPr lang="ru-RU" dirty="0"/>
              <a:t>Внутри метода с </a:t>
            </a:r>
            <a:r>
              <a:rPr lang="ru-RU" dirty="0" smtClean="0"/>
              <a:t>модифик</a:t>
            </a:r>
            <a:r>
              <a:rPr lang="ru-RU" dirty="0"/>
              <a:t>а</a:t>
            </a:r>
            <a:r>
              <a:rPr lang="ru-RU" dirty="0" smtClean="0"/>
              <a:t>тором </a:t>
            </a:r>
            <a:r>
              <a:rPr lang="en-US" dirty="0"/>
              <a:t>async </a:t>
            </a:r>
            <a:r>
              <a:rPr lang="ru-RU" dirty="0"/>
              <a:t>можно </a:t>
            </a:r>
            <a:r>
              <a:rPr lang="ru-RU" dirty="0" err="1" smtClean="0"/>
              <a:t>исполоьзовать</a:t>
            </a:r>
            <a:r>
              <a:rPr lang="ru-RU" dirty="0" smtClean="0"/>
              <a:t> </a:t>
            </a:r>
            <a:r>
              <a:rPr lang="ru-RU" dirty="0"/>
              <a:t>оператор </a:t>
            </a:r>
            <a:r>
              <a:rPr lang="en-US" b="1" dirty="0"/>
              <a:t>await </a:t>
            </a:r>
            <a:r>
              <a:rPr lang="ru-RU" dirty="0"/>
              <a:t>с параметром в виде задачи (</a:t>
            </a:r>
            <a:r>
              <a:rPr lang="en-US" b="1" dirty="0"/>
              <a:t>Task</a:t>
            </a:r>
            <a:r>
              <a:rPr lang="ru-RU" dirty="0"/>
              <a:t>)</a:t>
            </a:r>
            <a:r>
              <a:rPr lang="en-US" dirty="0"/>
              <a:t>. </a:t>
            </a:r>
            <a:r>
              <a:rPr lang="ru-RU" dirty="0"/>
              <a:t>Оператор </a:t>
            </a:r>
            <a:r>
              <a:rPr lang="en-US" dirty="0"/>
              <a:t>await </a:t>
            </a:r>
            <a:r>
              <a:rPr lang="ru-RU" dirty="0"/>
              <a:t>дождётся завершения задачи, не блокируя поток выполнения. Если задача параметризирована типом возвращаемого значения, то </a:t>
            </a:r>
            <a:r>
              <a:rPr lang="en-US" dirty="0"/>
              <a:t>await </a:t>
            </a:r>
            <a:r>
              <a:rPr lang="ru-RU" dirty="0"/>
              <a:t>вернёт результат.</a:t>
            </a:r>
          </a:p>
          <a:p>
            <a:pPr marL="361225" lvl="1" indent="0" algn="just">
              <a:buNone/>
            </a:pPr>
            <a:r>
              <a:rPr lang="en-US" sz="1800" b="1" dirty="0"/>
              <a:t>private async void </a:t>
            </a:r>
            <a:r>
              <a:rPr lang="en-US" sz="1800" b="1" dirty="0" err="1"/>
              <a:t>btnLongOp_Click</a:t>
            </a:r>
            <a:r>
              <a:rPr lang="en-US" sz="1800" b="1" dirty="0"/>
              <a:t>(object sender, </a:t>
            </a:r>
            <a:r>
              <a:rPr lang="en-US" sz="1800" b="1" dirty="0" err="1"/>
              <a:t>RoutedEventArgs</a:t>
            </a:r>
            <a:r>
              <a:rPr lang="en-US" sz="1800" b="1" dirty="0"/>
              <a:t> e)</a:t>
            </a:r>
          </a:p>
          <a:p>
            <a:pPr marL="361225" lvl="1" indent="0" algn="just">
              <a:buNone/>
            </a:pPr>
            <a:r>
              <a:rPr lang="en-US" sz="1800" b="1" dirty="0"/>
              <a:t>{</a:t>
            </a:r>
          </a:p>
          <a:p>
            <a:pPr marL="361225" lvl="1" indent="0" algn="just">
              <a:buNone/>
            </a:pPr>
            <a:r>
              <a:rPr lang="en-US" sz="1800" b="1" dirty="0"/>
              <a:t>   ...</a:t>
            </a:r>
          </a:p>
          <a:p>
            <a:pPr marL="361225" lvl="1" indent="0" algn="just">
              <a:buNone/>
            </a:pPr>
            <a:r>
              <a:rPr lang="en-US" sz="1800" b="1" dirty="0"/>
              <a:t>   Task&lt;string&gt; task1 = </a:t>
            </a:r>
            <a:r>
              <a:rPr lang="en-US" sz="1800" b="1" dirty="0" err="1"/>
              <a:t>Task.Run</a:t>
            </a:r>
            <a:r>
              <a:rPr lang="en-US" sz="1800" b="1" dirty="0"/>
              <a:t>&lt;string&gt;(() =&gt;</a:t>
            </a:r>
          </a:p>
          <a:p>
            <a:pPr marL="361225" lvl="1" indent="0" algn="just">
              <a:buNone/>
            </a:pPr>
            <a:r>
              <a:rPr lang="en-US" sz="1800" b="1" dirty="0"/>
              <a:t>      {</a:t>
            </a:r>
          </a:p>
          <a:p>
            <a:pPr marL="361225" lvl="1" indent="0" algn="just">
              <a:buNone/>
            </a:pPr>
            <a:r>
              <a:rPr lang="en-US" sz="1800" b="1" dirty="0"/>
              <a:t>         ...</a:t>
            </a:r>
          </a:p>
          <a:p>
            <a:pPr marL="361225" lvl="1" indent="0" algn="just">
              <a:buNone/>
            </a:pPr>
            <a:r>
              <a:rPr lang="en-US" sz="1800" b="1" dirty="0"/>
              <a:t>      }</a:t>
            </a:r>
          </a:p>
          <a:p>
            <a:pPr marL="361225" lvl="1" indent="0" algn="just">
              <a:buNone/>
            </a:pPr>
            <a:r>
              <a:rPr lang="en-US" sz="1800" b="1" dirty="0"/>
              <a:t>  </a:t>
            </a:r>
            <a:r>
              <a:rPr lang="en-US" sz="1800" b="1" dirty="0" err="1"/>
              <a:t>lblResult.Content</a:t>
            </a:r>
            <a:r>
              <a:rPr lang="en-US" sz="1800" b="1" dirty="0"/>
              <a:t> = await task1;</a:t>
            </a:r>
          </a:p>
          <a:p>
            <a:pPr marL="361225" lvl="1" indent="0" algn="just">
              <a:buNone/>
            </a:pPr>
            <a:r>
              <a:rPr lang="en-US" sz="1800" b="1" dirty="0"/>
              <a:t>}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E674AF0-361F-B578-6721-D9FA1B8D2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645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F037FF-33F1-A0A7-3208-3006BB554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асинхронных методов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68E9499-D3C6-C66B-1B43-5EFB38ED9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Оператор</a:t>
            </a:r>
            <a:r>
              <a:rPr lang="en-US" sz="2400" dirty="0"/>
              <a:t> </a:t>
            </a:r>
            <a:r>
              <a:rPr lang="en-US" sz="2400" b="1" dirty="0"/>
              <a:t>await </a:t>
            </a:r>
            <a:r>
              <a:rPr lang="ru-RU" sz="2400" dirty="0"/>
              <a:t>используется для ожидания завершения асинхронной задачи</a:t>
            </a:r>
            <a:endParaRPr lang="en-US" sz="2400" dirty="0"/>
          </a:p>
          <a:p>
            <a:pPr algn="just"/>
            <a:r>
              <a:rPr lang="ru-RU" sz="2400" dirty="0"/>
              <a:t>Если синхронный метод возвращал </a:t>
            </a:r>
            <a:r>
              <a:rPr lang="en-US" sz="2400" b="1" dirty="0"/>
              <a:t>void</a:t>
            </a:r>
            <a:r>
              <a:rPr lang="en-US" sz="2400" dirty="0"/>
              <a:t>, </a:t>
            </a:r>
            <a:r>
              <a:rPr lang="ru-RU" sz="2400" dirty="0"/>
              <a:t>то его асинхронная замена должна иметь тип возвращаемого значения </a:t>
            </a:r>
            <a:r>
              <a:rPr lang="en-US" sz="2400" b="1" dirty="0"/>
              <a:t>Task</a:t>
            </a:r>
            <a:r>
              <a:rPr lang="en-US" sz="2400" dirty="0"/>
              <a:t>, </a:t>
            </a:r>
            <a:r>
              <a:rPr lang="ru-RU" sz="2400" dirty="0"/>
              <a:t>при этом </a:t>
            </a:r>
            <a:r>
              <a:rPr lang="en-US" sz="2400" b="1" dirty="0"/>
              <a:t>return </a:t>
            </a:r>
            <a:r>
              <a:rPr lang="ru-RU" sz="2400" dirty="0"/>
              <a:t>быть не должно</a:t>
            </a:r>
            <a:endParaRPr lang="en-US" sz="2400" b="1" dirty="0"/>
          </a:p>
          <a:p>
            <a:pPr algn="just"/>
            <a:r>
              <a:rPr lang="ru-RU" sz="2400" dirty="0"/>
              <a:t>Если синхронный метод возвращал</a:t>
            </a:r>
            <a:r>
              <a:rPr lang="en-US" sz="2400" dirty="0"/>
              <a:t> </a:t>
            </a:r>
            <a:r>
              <a:rPr lang="ru-RU" sz="2400" dirty="0"/>
              <a:t>значение типа</a:t>
            </a:r>
            <a:r>
              <a:rPr lang="en-US" sz="2400" dirty="0"/>
              <a:t> </a:t>
            </a:r>
            <a:r>
              <a:rPr lang="en-US" sz="2400" b="1" dirty="0"/>
              <a:t>T</a:t>
            </a:r>
            <a:r>
              <a:rPr lang="en-US" sz="2400" dirty="0"/>
              <a:t>, </a:t>
            </a:r>
            <a:r>
              <a:rPr lang="ru-RU" sz="2400" dirty="0"/>
              <a:t>то его асинхронная замена должна иметь тип возвращаемого значения </a:t>
            </a:r>
            <a:r>
              <a:rPr lang="en-US" sz="2400" b="1" dirty="0"/>
              <a:t>Task&lt;T&gt;</a:t>
            </a:r>
            <a:r>
              <a:rPr lang="en-US" sz="2400" dirty="0"/>
              <a:t>, </a:t>
            </a:r>
            <a:r>
              <a:rPr lang="ru-RU" sz="2400" dirty="0"/>
              <a:t>но </a:t>
            </a:r>
            <a:r>
              <a:rPr lang="en-US" sz="2400" b="1" dirty="0"/>
              <a:t>return </a:t>
            </a:r>
            <a:r>
              <a:rPr lang="ru-RU" sz="2400" dirty="0"/>
              <a:t>должен всё также возвращать значение типа </a:t>
            </a:r>
            <a:r>
              <a:rPr lang="en-US" sz="2400" b="1" dirty="0"/>
              <a:t>T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201B455-E54A-86CC-84DE-6CA42C226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88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B695E9-5838-45B9-869E-04D386D9C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Асинхронное программирование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0058E34-838C-4DB1-B2F3-6C2CC9368C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51" y="1564693"/>
            <a:ext cx="7111806" cy="4296461"/>
          </a:xfrm>
        </p:spPr>
      </p:pic>
    </p:spTree>
    <p:extLst>
      <p:ext uri="{BB962C8B-B14F-4D97-AF65-F5344CB8AC3E}">
        <p14:creationId xmlns:p14="http://schemas.microsoft.com/office/powerpoint/2010/main" val="118345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CA14FB-F534-2D6D-D871-01B2C37FE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Обработка исключений в асинхронных методах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CEAC957-C744-1CF6-8975-8EDB8153E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sz="2400" dirty="0"/>
              <a:t>Можно использовать обычные операторы </a:t>
            </a:r>
            <a:r>
              <a:rPr lang="en-US" sz="2400" b="1" dirty="0"/>
              <a:t>try/catch </a:t>
            </a:r>
            <a:r>
              <a:rPr lang="ru-RU" sz="2400" dirty="0"/>
              <a:t>для обработки исключений в асинхронных блоках</a:t>
            </a:r>
            <a:endParaRPr lang="en-US" sz="2400" dirty="0"/>
          </a:p>
          <a:p>
            <a:r>
              <a:rPr lang="ru-RU" sz="2400" dirty="0"/>
              <a:t>Подписавшись на событие </a:t>
            </a:r>
            <a:r>
              <a:rPr lang="en-US" sz="2400" b="1" dirty="0" err="1"/>
              <a:t>TaskScheduler.UnobservedTaskException</a:t>
            </a:r>
            <a:r>
              <a:rPr lang="en-US" sz="2400" dirty="0"/>
              <a:t> </a:t>
            </a:r>
            <a:r>
              <a:rPr lang="ru-RU" sz="2400" dirty="0"/>
              <a:t>обработчик для непойманных исключений</a:t>
            </a:r>
          </a:p>
          <a:p>
            <a:pPr marL="360000" lvl="1" indent="0">
              <a:buNone/>
            </a:pPr>
            <a:r>
              <a:rPr lang="en-US" sz="1800" b="1" dirty="0" err="1"/>
              <a:t>TaskScheduler.UnobservedTaskException</a:t>
            </a:r>
            <a:r>
              <a:rPr lang="en-US" sz="1800" b="1" dirty="0"/>
              <a:t> += </a:t>
            </a:r>
          </a:p>
          <a:p>
            <a:pPr marL="360000" lvl="1" indent="0">
              <a:buNone/>
            </a:pPr>
            <a:r>
              <a:rPr lang="en-US" sz="1800" b="1" dirty="0"/>
              <a:t>   (object sender, </a:t>
            </a:r>
            <a:r>
              <a:rPr lang="en-US" sz="1800" b="1" dirty="0" err="1"/>
              <a:t>UnobservedTaskExceptionEventArgs</a:t>
            </a:r>
            <a:r>
              <a:rPr lang="en-US" sz="1800" b="1" dirty="0"/>
              <a:t> e) =&gt;</a:t>
            </a:r>
          </a:p>
          <a:p>
            <a:pPr marL="360000" lvl="1" indent="0">
              <a:buNone/>
            </a:pPr>
            <a:r>
              <a:rPr lang="en-US" sz="1800" b="1" dirty="0"/>
              <a:t>      {</a:t>
            </a:r>
          </a:p>
          <a:p>
            <a:pPr marL="360000" lvl="1" indent="0">
              <a:buNone/>
            </a:pPr>
            <a:r>
              <a:rPr lang="en-US" sz="1800" b="1" dirty="0"/>
              <a:t>         // Respond to the unobserved task exception.</a:t>
            </a:r>
          </a:p>
          <a:p>
            <a:pPr marL="360000" lvl="1" indent="0">
              <a:buNone/>
            </a:pPr>
            <a:r>
              <a:rPr lang="en-US" sz="1800" b="1" dirty="0"/>
              <a:t>      }</a:t>
            </a:r>
          </a:p>
          <a:p>
            <a:endParaRPr lang="en-US" sz="2400" dirty="0"/>
          </a:p>
          <a:p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D3D1786-190C-F3ED-862E-3235F89B8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549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C46DD5-B0B2-9C36-45EF-02E7ED229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1.5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512696-A091-412D-CCCB-D9ADC6651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 smtClean="0"/>
              <a:t>Создать простой проект «Дисциплина – Студент – Оценка»</a:t>
            </a:r>
          </a:p>
          <a:p>
            <a:pPr algn="just"/>
            <a:r>
              <a:rPr lang="ru-RU" sz="2400" dirty="0" smtClean="0"/>
              <a:t>распараллелить </a:t>
            </a:r>
            <a:r>
              <a:rPr lang="ru-RU" sz="2400" dirty="0"/>
              <a:t>метод подсчета </a:t>
            </a:r>
            <a:r>
              <a:rPr lang="ru-RU" sz="2400" dirty="0" smtClean="0"/>
              <a:t>средней оценки</a:t>
            </a:r>
            <a:r>
              <a:rPr lang="ru-RU" sz="2400" dirty="0" smtClean="0"/>
              <a:t> </a:t>
            </a:r>
            <a:r>
              <a:rPr lang="ru-RU" sz="2400" dirty="0"/>
              <a:t>используя асинхронные методы.</a:t>
            </a:r>
          </a:p>
          <a:p>
            <a:pPr algn="just"/>
            <a:r>
              <a:rPr lang="ru-RU" sz="2400" dirty="0"/>
              <a:t>Замерить время выполнения однозадачного и многозадачного метода, проверить </a:t>
            </a:r>
            <a:r>
              <a:rPr lang="ru-RU" sz="2400" dirty="0" smtClean="0"/>
              <a:t>результата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99BBCB3-F2CF-6011-367F-63608C465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880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A121EB-796D-D43D-3063-630B4063A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Запуск асинхронных задач с помощью класса </a:t>
            </a:r>
            <a:r>
              <a:rPr lang="en-US" dirty="0"/>
              <a:t>Parallel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3D8F7B-B9D4-BEA8-909F-8BABD1521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2400" b="1" dirty="0" err="1"/>
              <a:t>Parallel.Invoke</a:t>
            </a:r>
            <a:r>
              <a:rPr lang="en-US" sz="2400" b="1" dirty="0"/>
              <a:t> </a:t>
            </a:r>
            <a:r>
              <a:rPr lang="ru-RU" sz="2400" dirty="0"/>
              <a:t>позволяет запустить несколько задач параллельно</a:t>
            </a:r>
            <a:endParaRPr lang="en-US" sz="2400" dirty="0"/>
          </a:p>
          <a:p>
            <a:pPr marL="360000" lvl="1" indent="0" algn="just">
              <a:buNone/>
            </a:pPr>
            <a:r>
              <a:rPr lang="en-GB" sz="1800" b="1" dirty="0" err="1">
                <a:latin typeface="Lucida Sans Unicode" pitchFamily="34" charset="0"/>
                <a:cs typeface="Lucida Sans Unicode" pitchFamily="34" charset="0"/>
              </a:rPr>
              <a:t>Parallel.Invoke</a:t>
            </a: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( () =&gt; </a:t>
            </a:r>
            <a:r>
              <a:rPr lang="en-GB" sz="1800" b="1" dirty="0" err="1">
                <a:latin typeface="Lucida Sans Unicode" pitchFamily="34" charset="0"/>
                <a:cs typeface="Lucida Sans Unicode" pitchFamily="34" charset="0"/>
              </a:rPr>
              <a:t>MethodForFirstTask</a:t>
            </a: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(), </a:t>
            </a:r>
          </a:p>
          <a:p>
            <a:pPr marL="360000" lvl="1" indent="0" algn="just">
              <a:buNone/>
            </a:pP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                        () =&gt; </a:t>
            </a:r>
            <a:r>
              <a:rPr lang="en-GB" sz="1800" b="1" dirty="0" err="1">
                <a:latin typeface="Lucida Sans Unicode" pitchFamily="34" charset="0"/>
                <a:cs typeface="Lucida Sans Unicode" pitchFamily="34" charset="0"/>
              </a:rPr>
              <a:t>MethodForSecondTask</a:t>
            </a: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(),</a:t>
            </a:r>
          </a:p>
          <a:p>
            <a:pPr marL="360000" lvl="1" indent="0" algn="just">
              <a:buNone/>
            </a:pP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                        () =&gt; </a:t>
            </a:r>
            <a:r>
              <a:rPr lang="en-GB" sz="1800" b="1" dirty="0" err="1">
                <a:latin typeface="Lucida Sans Unicode" pitchFamily="34" charset="0"/>
                <a:cs typeface="Lucida Sans Unicode" pitchFamily="34" charset="0"/>
              </a:rPr>
              <a:t>MethodForThirdTask</a:t>
            </a:r>
            <a:r>
              <a:rPr lang="en-GB" sz="1800" b="1" dirty="0">
                <a:latin typeface="Lucida Sans Unicode" pitchFamily="34" charset="0"/>
                <a:cs typeface="Lucida Sans Unicode" pitchFamily="34" charset="0"/>
              </a:rPr>
              <a:t>() );</a:t>
            </a:r>
          </a:p>
          <a:p>
            <a:pPr algn="just"/>
            <a:endParaRPr lang="en-US" sz="2400" dirty="0"/>
          </a:p>
          <a:p>
            <a:pPr algn="just"/>
            <a:r>
              <a:rPr lang="en-US" sz="2400" b="1" dirty="0" err="1"/>
              <a:t>Parallel.For</a:t>
            </a:r>
            <a:r>
              <a:rPr lang="en-US" sz="2400" b="1" dirty="0"/>
              <a:t> </a:t>
            </a:r>
            <a:r>
              <a:rPr lang="ru-RU" sz="2400" dirty="0"/>
              <a:t>позволяет выполнять итерации цикла параллельно</a:t>
            </a:r>
            <a:endParaRPr lang="en-US" sz="2400" dirty="0"/>
          </a:p>
          <a:p>
            <a:pPr algn="just"/>
            <a:r>
              <a:rPr lang="en-US" sz="2400" b="1" dirty="0" err="1"/>
              <a:t>Parallel.ForEach</a:t>
            </a:r>
            <a:r>
              <a:rPr lang="en-US" sz="2400" b="1" dirty="0"/>
              <a:t> </a:t>
            </a:r>
            <a:r>
              <a:rPr lang="ru-RU" sz="2400" dirty="0"/>
              <a:t>позволяет выполнять итерации цикла переборки параллельно</a:t>
            </a:r>
          </a:p>
          <a:p>
            <a:pPr algn="just"/>
            <a:r>
              <a:rPr lang="en-US" sz="2400" b="1" dirty="0"/>
              <a:t>PLINQ </a:t>
            </a:r>
            <a:r>
              <a:rPr lang="ru-RU" sz="2400" dirty="0"/>
              <a:t>позволяет распараллелить выполнение </a:t>
            </a:r>
            <a:r>
              <a:rPr lang="en-US" sz="2400" dirty="0"/>
              <a:t>LINQ </a:t>
            </a:r>
            <a:r>
              <a:rPr lang="ru-RU" sz="2400" dirty="0"/>
              <a:t>запроса</a:t>
            </a:r>
            <a:endParaRPr lang="en-US" sz="2400" b="1" dirty="0"/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3E81B6-54D6-827C-1CDB-9B0431AF1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079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C3490D-B09D-07B5-E61F-CF39D8F51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LINQ (PLINQ)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F232587-EF78-4008-4547-0EE614366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b="1" dirty="0"/>
              <a:t> </a:t>
            </a:r>
            <a:r>
              <a:rPr lang="ru-RU" sz="2400" b="1" dirty="0" err="1"/>
              <a:t>AsParallel</a:t>
            </a:r>
            <a:r>
              <a:rPr lang="ru-RU" sz="2400" b="1" dirty="0"/>
              <a:t>() </a:t>
            </a:r>
            <a:r>
              <a:rPr lang="ru-RU" sz="2400" dirty="0"/>
              <a:t>позволяет распараллелить запрос к источнику данных</a:t>
            </a:r>
            <a:endParaRPr lang="en-US" sz="2400" dirty="0"/>
          </a:p>
          <a:p>
            <a:pPr algn="just"/>
            <a:r>
              <a:rPr lang="en-US" sz="2400" b="1" dirty="0" err="1"/>
              <a:t>ForAll</a:t>
            </a:r>
            <a:r>
              <a:rPr lang="en-US" sz="2400" b="1" dirty="0"/>
              <a:t>() </a:t>
            </a:r>
            <a:r>
              <a:rPr lang="ru-RU" sz="2400" dirty="0"/>
              <a:t>выполняет операцию в своём потоке</a:t>
            </a:r>
          </a:p>
          <a:p>
            <a:pPr algn="just"/>
            <a:r>
              <a:rPr lang="en-US" sz="2400" b="1" dirty="0" err="1"/>
              <a:t>AsOrdered</a:t>
            </a:r>
            <a:r>
              <a:rPr lang="en-US" sz="2400" b="1" dirty="0"/>
              <a:t>()</a:t>
            </a:r>
            <a:r>
              <a:rPr lang="ru-RU" sz="2400" b="1" dirty="0"/>
              <a:t> </a:t>
            </a:r>
            <a:r>
              <a:rPr lang="ru-RU" sz="2400" dirty="0"/>
              <a:t>упорядочивает данные в соответствии с исходным порядком</a:t>
            </a:r>
          </a:p>
          <a:p>
            <a:pPr algn="just"/>
            <a:r>
              <a:rPr lang="en-US" sz="2400" b="1" dirty="0" err="1"/>
              <a:t>AsUnordered</a:t>
            </a:r>
            <a:r>
              <a:rPr lang="en-US" sz="2400" b="1" dirty="0"/>
              <a:t>()</a:t>
            </a:r>
            <a:r>
              <a:rPr lang="ru-RU" sz="2400" b="1" dirty="0"/>
              <a:t> </a:t>
            </a:r>
            <a:r>
              <a:rPr lang="ru-RU" sz="2400" dirty="0"/>
              <a:t>отключает упорядочивание</a:t>
            </a:r>
          </a:p>
          <a:p>
            <a:pPr algn="just"/>
            <a:r>
              <a:rPr lang="en-US" sz="2400" b="1" dirty="0" err="1"/>
              <a:t>WithCancellation</a:t>
            </a:r>
            <a:r>
              <a:rPr lang="en-US" sz="2400" b="1" dirty="0"/>
              <a:t>(</a:t>
            </a:r>
            <a:r>
              <a:rPr lang="en-US" sz="2400" b="1" dirty="0" err="1"/>
              <a:t>CancellationToken</a:t>
            </a:r>
            <a:r>
              <a:rPr lang="en-US" sz="2400" b="1" dirty="0"/>
              <a:t>)</a:t>
            </a:r>
            <a:r>
              <a:rPr lang="ru-RU" sz="2400" dirty="0"/>
              <a:t> отмена операции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E982D66-D37E-02DD-8E81-3B13819DE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1053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E99166-D83B-A5C1-E70B-CB232D688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1.6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47E6C80-6BB3-CC72-9601-3F20A652F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В проекте </a:t>
            </a:r>
            <a:r>
              <a:rPr lang="en-US" sz="2400" b="1" dirty="0" smtClean="0"/>
              <a:t>Students</a:t>
            </a:r>
            <a:r>
              <a:rPr lang="en-US" sz="2400" dirty="0" smtClean="0"/>
              <a:t> </a:t>
            </a:r>
            <a:r>
              <a:rPr lang="ru-RU" sz="2400" dirty="0"/>
              <a:t>распараллелить метод расчета </a:t>
            </a:r>
            <a:r>
              <a:rPr lang="ru-RU" sz="2400" dirty="0" smtClean="0"/>
              <a:t>оценки</a:t>
            </a:r>
            <a:r>
              <a:rPr lang="ru-RU" sz="2400" dirty="0" smtClean="0"/>
              <a:t> </a:t>
            </a:r>
            <a:r>
              <a:rPr lang="en-US" sz="2400" dirty="0"/>
              <a:t>Parallel </a:t>
            </a:r>
            <a:r>
              <a:rPr lang="ru-RU" sz="2400" dirty="0"/>
              <a:t>и/или другие механизмы (</a:t>
            </a:r>
            <a:r>
              <a:rPr lang="en-US" sz="2400" dirty="0"/>
              <a:t>Thread, Task, async)</a:t>
            </a:r>
            <a:r>
              <a:rPr lang="ru-RU" sz="2400" dirty="0"/>
              <a:t>.</a:t>
            </a:r>
          </a:p>
          <a:p>
            <a:pPr algn="just"/>
            <a:r>
              <a:rPr lang="ru-RU" sz="2400" dirty="0"/>
              <a:t>Замерить время выполнения однозадачного и многозадачного метода, проверить </a:t>
            </a:r>
            <a:r>
              <a:rPr lang="ru-RU" sz="2400" dirty="0" smtClean="0"/>
              <a:t>результат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DA1416D-DC3C-39DF-B283-3CBAB7052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772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CE963F-77AD-03F9-6B0D-DD3B9D145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 Core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B090172-5DCF-693F-4408-15A6C0860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/>
              <a:t>ORM (Object-Relation-Mapping) </a:t>
            </a:r>
            <a:r>
              <a:rPr lang="ru-RU" sz="2400" dirty="0" err="1"/>
              <a:t>объектно</a:t>
            </a:r>
            <a:r>
              <a:rPr lang="en-US" sz="2400" dirty="0"/>
              <a:t>-</a:t>
            </a:r>
            <a:r>
              <a:rPr lang="ru-RU" sz="2400" dirty="0"/>
              <a:t>реляционное отображение</a:t>
            </a:r>
            <a:endParaRPr lang="en-US" sz="2400" dirty="0"/>
          </a:p>
          <a:p>
            <a:pPr algn="just"/>
            <a:r>
              <a:rPr lang="ru-RU" sz="2400" dirty="0"/>
              <a:t>Решает задачи связывание объектных структур данных (обычно реализованных на объектно-ориентированных языках программирования) и реляционных структур, поддерживаемых реляционными базами данных, ставшими стандартом де-факто в области хранения данных</a:t>
            </a:r>
          </a:p>
          <a:p>
            <a:pPr algn="just"/>
            <a:r>
              <a:rPr lang="en-US" sz="2400" b="1" dirty="0"/>
              <a:t>EFC</a:t>
            </a:r>
            <a:r>
              <a:rPr lang="en-US" sz="2400" dirty="0"/>
              <a:t> </a:t>
            </a:r>
            <a:r>
              <a:rPr lang="ru-RU" sz="2400" dirty="0"/>
              <a:t>является дальнейшим развитие </a:t>
            </a:r>
            <a:r>
              <a:rPr lang="en-US" sz="2400" b="1" dirty="0"/>
              <a:t>Entity Framework</a:t>
            </a:r>
            <a:r>
              <a:rPr lang="en-US" sz="2400" dirty="0"/>
              <a:t>, </a:t>
            </a:r>
            <a:r>
              <a:rPr lang="ru-RU" sz="2400" dirty="0"/>
              <a:t>давно использовавшемся .</a:t>
            </a:r>
            <a:r>
              <a:rPr lang="en-US" sz="2400" dirty="0"/>
              <a:t>Net</a:t>
            </a:r>
            <a:r>
              <a:rPr lang="ru-RU" sz="2400" dirty="0"/>
              <a:t> разработчиками</a:t>
            </a:r>
            <a:endParaRPr lang="en-US" sz="2400" dirty="0"/>
          </a:p>
          <a:p>
            <a:pPr algn="just"/>
            <a:r>
              <a:rPr lang="ru-RU" sz="2400" dirty="0"/>
              <a:t>Проект </a:t>
            </a:r>
            <a:r>
              <a:rPr lang="en-US" sz="2400" dirty="0"/>
              <a:t>Open</a:t>
            </a:r>
            <a:r>
              <a:rPr lang="ru-RU" sz="2400" dirty="0"/>
              <a:t> </a:t>
            </a:r>
            <a:r>
              <a:rPr lang="en-US" sz="2400" dirty="0"/>
              <a:t>Source</a:t>
            </a:r>
            <a:r>
              <a:rPr lang="ru-RU" sz="2400" dirty="0"/>
              <a:t> </a:t>
            </a:r>
            <a:r>
              <a:rPr lang="en-US" sz="2400" dirty="0">
                <a:hlinkClick r:id="rId2"/>
              </a:rPr>
              <a:t>https://github.com/dotnet/efcore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CD7ECAB-05A5-7AC4-D2CF-69ECBE724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71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CABDCC-28A1-DEFD-87D7-6042C60E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476124"/>
          </a:xfrm>
        </p:spPr>
        <p:txBody>
          <a:bodyPr>
            <a:normAutofit fontScale="90000"/>
          </a:bodyPr>
          <a:lstStyle/>
          <a:p>
            <a:r>
              <a:rPr lang="ru-RU" dirty="0"/>
              <a:t>Понятия </a:t>
            </a:r>
            <a:r>
              <a:rPr lang="en-US" dirty="0"/>
              <a:t>EFC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E45DAF0-7A61-2F3F-D1A4-978ADBAAE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841248"/>
            <a:ext cx="9360000" cy="5861304"/>
          </a:xfrm>
        </p:spPr>
        <p:txBody>
          <a:bodyPr>
            <a:normAutofit fontScale="92500"/>
          </a:bodyPr>
          <a:lstStyle/>
          <a:p>
            <a:pPr algn="just"/>
            <a:r>
              <a:rPr lang="ru-RU" sz="2400" dirty="0"/>
              <a:t>Классы </a:t>
            </a:r>
            <a:r>
              <a:rPr lang="ru-RU" sz="2400" b="1" dirty="0"/>
              <a:t>Сущностей</a:t>
            </a:r>
            <a:r>
              <a:rPr lang="ru-RU" sz="2400" dirty="0"/>
              <a:t> (</a:t>
            </a:r>
            <a:r>
              <a:rPr lang="en-US" sz="2400" b="1" dirty="0"/>
              <a:t>Entity</a:t>
            </a:r>
            <a:r>
              <a:rPr lang="ru-RU" sz="2400" dirty="0"/>
              <a:t>)</a:t>
            </a:r>
            <a:r>
              <a:rPr lang="en-US" sz="2400" dirty="0"/>
              <a:t> – </a:t>
            </a:r>
            <a:r>
              <a:rPr lang="ru-RU" sz="2400" dirty="0"/>
              <a:t>классы, объекты которых  сохраняются в реляционную базу данных.</a:t>
            </a:r>
          </a:p>
          <a:p>
            <a:pPr algn="just"/>
            <a:r>
              <a:rPr lang="en-US" sz="2400" b="1" dirty="0"/>
              <a:t>EFC</a:t>
            </a:r>
            <a:r>
              <a:rPr lang="en-US" sz="2400" dirty="0"/>
              <a:t> </a:t>
            </a:r>
            <a:r>
              <a:rPr lang="ru-RU" sz="2400" dirty="0"/>
              <a:t>отвечает за генерацию и выполнение необходимых </a:t>
            </a:r>
            <a:r>
              <a:rPr lang="en-US" sz="2400" b="1" dirty="0"/>
              <a:t>SQL</a:t>
            </a:r>
            <a:r>
              <a:rPr lang="en-US" sz="2400" dirty="0"/>
              <a:t> </a:t>
            </a:r>
            <a:r>
              <a:rPr lang="ru-RU" sz="2400" dirty="0"/>
              <a:t>запросов как для обновления базы на основе изменений объектов сущностей, так и для загрузки данных объектов из базы</a:t>
            </a:r>
          </a:p>
          <a:p>
            <a:pPr algn="just"/>
            <a:r>
              <a:rPr lang="ru-RU" sz="2400" dirty="0"/>
              <a:t>Фактически </a:t>
            </a:r>
            <a:r>
              <a:rPr lang="en-US" sz="2400" dirty="0"/>
              <a:t>EFC </a:t>
            </a:r>
            <a:r>
              <a:rPr lang="ru-RU" sz="2400" dirty="0"/>
              <a:t>выступает в роли объектной надстройки над реляционной базой</a:t>
            </a:r>
          </a:p>
          <a:p>
            <a:pPr algn="just"/>
            <a:r>
              <a:rPr lang="ru-RU" sz="2400" dirty="0"/>
              <a:t>Мы можем говорить, что внешне это выглядит как объектная база данных, работающая с наборами множеств разнотипных объектов, при в качестве постоянного хранилища используется реляционная база</a:t>
            </a:r>
          </a:p>
          <a:p>
            <a:pPr algn="just"/>
            <a:r>
              <a:rPr lang="en-US" sz="2400" dirty="0"/>
              <a:t>EFC </a:t>
            </a:r>
            <a:r>
              <a:rPr lang="ru-RU" sz="2400" dirty="0"/>
              <a:t>предоставляет возможность выполнять </a:t>
            </a:r>
            <a:r>
              <a:rPr lang="en-US" sz="2400" dirty="0"/>
              <a:t>LINQ</a:t>
            </a:r>
            <a:r>
              <a:rPr lang="ru-RU" sz="2400" dirty="0"/>
              <a:t> запросы к виртуальным множествам объектов в базе, которые автоматически преобразуются в </a:t>
            </a:r>
            <a:r>
              <a:rPr lang="en-US" sz="2400" dirty="0"/>
              <a:t>SQL </a:t>
            </a:r>
            <a:r>
              <a:rPr lang="ru-RU" sz="2400" dirty="0"/>
              <a:t>запросы, выполняются, а на основе результат воссоздаются объекты в памяти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272D9C7-95BC-BA5A-9A1A-060C9F7AE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3245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7AFC1A-16CD-7DB7-766B-72F7052EA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Сущности (</a:t>
            </a:r>
            <a:r>
              <a:rPr lang="en-US" dirty="0"/>
              <a:t>Entity</a:t>
            </a:r>
            <a:r>
              <a:rPr lang="ru-RU" dirty="0"/>
              <a:t>)</a:t>
            </a:r>
            <a:r>
              <a:rPr lang="en-US" dirty="0"/>
              <a:t> </a:t>
            </a:r>
            <a:r>
              <a:rPr lang="ru-RU" dirty="0"/>
              <a:t>в </a:t>
            </a:r>
            <a:r>
              <a:rPr lang="en-US" dirty="0"/>
              <a:t>EFC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3DCB708-276E-CB1B-ED30-20DD25881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536192"/>
            <a:ext cx="9360000" cy="4424644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Сущность обладает набором свойств, которые отображаются (связываются) с  колонками реляционных таблиц.</a:t>
            </a:r>
          </a:p>
          <a:p>
            <a:pPr algn="just"/>
            <a:r>
              <a:rPr lang="ru-RU" sz="2400" dirty="0"/>
              <a:t>Такие связи могут быть простыми (одна сущность – одна таблица) и более сложными (данные сущности могут сохраняться в нескольких таблицах и наоборот)</a:t>
            </a:r>
          </a:p>
          <a:p>
            <a:pPr algn="just"/>
            <a:r>
              <a:rPr lang="ru-RU" sz="2400" dirty="0"/>
              <a:t>Как и таблицы, классы сущностей могут быть связаны друг с другом в различных отношениях (один-к-одному, один-ко-многим, многий-ко-многим), при этом </a:t>
            </a:r>
            <a:r>
              <a:rPr lang="en-US" sz="2400" dirty="0"/>
              <a:t>EFC</a:t>
            </a:r>
            <a:r>
              <a:rPr lang="ru-RU" sz="2400" dirty="0"/>
              <a:t> может работать с навигационными свойствами, сразу предоставляющими доступ к связанным сущностям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CE0E2D4-767F-A3F8-143D-51EDDE122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930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278D0E-ABB0-80CC-FDAF-BD7A9633C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668148"/>
          </a:xfrm>
        </p:spPr>
        <p:txBody>
          <a:bodyPr>
            <a:normAutofit/>
          </a:bodyPr>
          <a:lstStyle/>
          <a:p>
            <a:r>
              <a:rPr lang="ru-RU" dirty="0"/>
              <a:t>Основные пакеты </a:t>
            </a:r>
            <a:r>
              <a:rPr lang="en-US" dirty="0"/>
              <a:t>EFC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846C943-B4A5-674C-B919-D4052A219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25880"/>
            <a:ext cx="9360000" cy="539496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b="1" dirty="0" err="1"/>
              <a:t>Microsoft.EntityFrameworkCore</a:t>
            </a:r>
            <a:r>
              <a:rPr lang="en-US" sz="2400" b="1" dirty="0"/>
              <a:t> </a:t>
            </a:r>
            <a:r>
              <a:rPr lang="ru-RU" sz="2400" dirty="0"/>
              <a:t>основной пакет </a:t>
            </a:r>
            <a:r>
              <a:rPr lang="en-US" sz="2400" dirty="0"/>
              <a:t>EFC</a:t>
            </a:r>
          </a:p>
          <a:p>
            <a:pPr algn="just"/>
            <a:r>
              <a:rPr lang="en-US" sz="2400" b="1" dirty="0" err="1"/>
              <a:t>Microsoft.EntityFrameworkCore.SqlServer</a:t>
            </a:r>
            <a:r>
              <a:rPr lang="en-US" sz="2400" b="1" dirty="0"/>
              <a:t> </a:t>
            </a:r>
            <a:r>
              <a:rPr lang="ru-RU" sz="2400" dirty="0"/>
              <a:t>провайдера для </a:t>
            </a:r>
            <a:r>
              <a:rPr lang="en-US" sz="2400" dirty="0"/>
              <a:t>Microsoft SQL Server </a:t>
            </a:r>
            <a:r>
              <a:rPr lang="ru-RU" sz="2400" dirty="0"/>
              <a:t>и </a:t>
            </a:r>
            <a:r>
              <a:rPr lang="en-US" sz="2400" dirty="0"/>
              <a:t>SQL Azure</a:t>
            </a:r>
          </a:p>
          <a:p>
            <a:pPr algn="just"/>
            <a:r>
              <a:rPr lang="en-US" sz="2400" b="1" dirty="0" err="1"/>
              <a:t>Microsoft.EntityFrameworkCore.InMemory</a:t>
            </a:r>
            <a:r>
              <a:rPr lang="en-US" sz="2400" b="1" dirty="0"/>
              <a:t> </a:t>
            </a:r>
            <a:r>
              <a:rPr lang="ru-RU" sz="2400" dirty="0"/>
              <a:t>провайдера базы данных в памяти</a:t>
            </a:r>
          </a:p>
          <a:p>
            <a:pPr algn="just"/>
            <a:r>
              <a:rPr lang="en-US" sz="2400" b="1" dirty="0" err="1"/>
              <a:t>Microsoft.EntityFrameworkCore.Tools</a:t>
            </a:r>
            <a:r>
              <a:rPr lang="en-US" sz="2400" b="1" dirty="0"/>
              <a:t> </a:t>
            </a:r>
            <a:r>
              <a:rPr lang="ru-RU" sz="2400" dirty="0"/>
              <a:t>команды </a:t>
            </a:r>
            <a:r>
              <a:rPr lang="en-US" sz="2400" dirty="0"/>
              <a:t>EFC PowerShell </a:t>
            </a:r>
            <a:r>
              <a:rPr lang="ru-RU" sz="2400" dirty="0"/>
              <a:t>для </a:t>
            </a:r>
            <a:r>
              <a:rPr lang="en-US" sz="2400" dirty="0"/>
              <a:t>Visual Studio Package Manager Console, </a:t>
            </a:r>
            <a:r>
              <a:rPr lang="ru-RU" sz="2400" dirty="0"/>
              <a:t>применяется в </a:t>
            </a:r>
            <a:r>
              <a:rPr lang="en-US" sz="2400" dirty="0"/>
              <a:t>Visual Studio </a:t>
            </a:r>
            <a:r>
              <a:rPr lang="ru-RU" sz="2400" dirty="0"/>
              <a:t>для миграций и генерации классов по готовой базе данных</a:t>
            </a:r>
          </a:p>
          <a:p>
            <a:pPr algn="just"/>
            <a:r>
              <a:rPr lang="en-US" sz="2400" b="1" dirty="0" err="1"/>
              <a:t>Microsoft.EntityFrameworkCore.Design</a:t>
            </a:r>
            <a:r>
              <a:rPr lang="en-US" sz="2400" b="1" dirty="0"/>
              <a:t> </a:t>
            </a:r>
            <a:r>
              <a:rPr lang="ru-RU" sz="2400" dirty="0"/>
              <a:t>вспомогательные компоненты </a:t>
            </a:r>
            <a:r>
              <a:rPr lang="en-US" sz="2400" dirty="0"/>
              <a:t>EFC, </a:t>
            </a:r>
            <a:r>
              <a:rPr lang="ru-RU" sz="2400" dirty="0"/>
              <a:t>применяемые в процессе разработки</a:t>
            </a:r>
          </a:p>
          <a:p>
            <a:pPr algn="just"/>
            <a:r>
              <a:rPr lang="en-US" sz="2400" b="1" dirty="0" err="1"/>
              <a:t>Microsoft.EntityFrameworkCore.Proxies</a:t>
            </a:r>
            <a:r>
              <a:rPr lang="en-US" sz="2400" b="1" dirty="0"/>
              <a:t> </a:t>
            </a:r>
            <a:r>
              <a:rPr lang="en-US" sz="2400" dirty="0"/>
              <a:t>"</a:t>
            </a:r>
            <a:r>
              <a:rPr lang="ru-RU" sz="2400" dirty="0"/>
              <a:t>ленивая загрузка" (</a:t>
            </a:r>
            <a:r>
              <a:rPr lang="en-US" sz="2400" dirty="0"/>
              <a:t>lazy-loading) </a:t>
            </a:r>
            <a:r>
              <a:rPr lang="ru-RU" sz="2400" dirty="0"/>
              <a:t>и прокси от</a:t>
            </a:r>
            <a:r>
              <a:rPr lang="en-US" sz="2400" dirty="0"/>
              <a:t>c</a:t>
            </a:r>
            <a:r>
              <a:rPr lang="ru-RU" sz="2400" dirty="0" err="1"/>
              <a:t>леживания</a:t>
            </a:r>
            <a:r>
              <a:rPr lang="ru-RU" sz="2400" dirty="0"/>
              <a:t> изменений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176B43E-5B5D-BDFF-AFAE-C1C45DF77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108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9439D6-8C5A-1A89-369E-5FC4ACED9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приложения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4C09DA4-4D13-F2B8-CA15-7ADEB37EE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713532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Подключить пакеты </a:t>
            </a:r>
            <a:r>
              <a:rPr lang="en-US" sz="2400" dirty="0"/>
              <a:t>EFC, </a:t>
            </a:r>
            <a:r>
              <a:rPr lang="ru-RU" sz="2400" dirty="0"/>
              <a:t>включая пакет провайдера нужной базы данных (например </a:t>
            </a:r>
            <a:r>
              <a:rPr lang="en-US" sz="2400" b="1" dirty="0" err="1" smtClean="0"/>
              <a:t>Microsoft.EntityFrameworkCore.SqlServer</a:t>
            </a:r>
            <a:r>
              <a:rPr lang="ru-RU" sz="2400" dirty="0"/>
              <a:t>)</a:t>
            </a:r>
            <a:endParaRPr lang="en-US" sz="2400" dirty="0"/>
          </a:p>
          <a:p>
            <a:pPr algn="just"/>
            <a:r>
              <a:rPr lang="ru-RU" sz="2400" dirty="0"/>
              <a:t>Создать класс(ы) сущностей</a:t>
            </a:r>
          </a:p>
          <a:p>
            <a:pPr algn="just"/>
            <a:r>
              <a:rPr lang="ru-RU" sz="2400" dirty="0"/>
              <a:t>Создать класс контекста – наследника </a:t>
            </a:r>
            <a:r>
              <a:rPr lang="en-US" sz="2400" dirty="0" err="1"/>
              <a:t>DBContext</a:t>
            </a:r>
            <a:r>
              <a:rPr lang="en-US" sz="2400" dirty="0"/>
              <a:t>, </a:t>
            </a:r>
            <a:r>
              <a:rPr lang="ru-RU" sz="2400" dirty="0"/>
              <a:t>определив в нём свойства </a:t>
            </a:r>
            <a:r>
              <a:rPr lang="en-US" sz="2400" dirty="0" err="1"/>
              <a:t>DBSet</a:t>
            </a:r>
            <a:r>
              <a:rPr lang="en-US" sz="2400" dirty="0"/>
              <a:t>&lt;Entity&gt; </a:t>
            </a:r>
            <a:r>
              <a:rPr lang="ru-RU" sz="2400" dirty="0"/>
              <a:t>для каждой сущности</a:t>
            </a:r>
          </a:p>
          <a:p>
            <a:pPr algn="just"/>
            <a:r>
              <a:rPr lang="ru-RU" sz="2400" dirty="0"/>
              <a:t>Задать </a:t>
            </a:r>
            <a:r>
              <a:rPr lang="en-US" sz="2400" dirty="0" err="1"/>
              <a:t>connectionString</a:t>
            </a:r>
            <a:r>
              <a:rPr lang="en-US" sz="2400" dirty="0"/>
              <a:t> </a:t>
            </a:r>
            <a:r>
              <a:rPr lang="ru-RU" sz="2400" dirty="0"/>
              <a:t>либо в методе </a:t>
            </a:r>
            <a:r>
              <a:rPr lang="en-US" sz="2400" b="1" dirty="0" err="1"/>
              <a:t>OnConfiguring</a:t>
            </a:r>
            <a:r>
              <a:rPr lang="ru-RU" sz="2400" dirty="0"/>
              <a:t> через конструктор, либо через конструктор </a:t>
            </a:r>
            <a:r>
              <a:rPr lang="en-US" sz="2400" b="1" dirty="0" err="1"/>
              <a:t>DBContext</a:t>
            </a:r>
            <a:r>
              <a:rPr lang="en-US" sz="2400" b="1" dirty="0"/>
              <a:t>(</a:t>
            </a:r>
            <a:r>
              <a:rPr lang="en-US" sz="2400" b="1" dirty="0" err="1"/>
              <a:t>DbContextOptions</a:t>
            </a:r>
            <a:r>
              <a:rPr lang="en-US" sz="2400" b="1" dirty="0"/>
              <a:t>&lt;</a:t>
            </a:r>
            <a:r>
              <a:rPr lang="en-US" sz="2400" b="1" dirty="0" err="1"/>
              <a:t>ApplicationContext</a:t>
            </a:r>
            <a:r>
              <a:rPr lang="en-US" sz="2400" b="1" dirty="0"/>
              <a:t>&gt;)</a:t>
            </a:r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C0C3E7-664B-C2AD-B82C-73C2EF4A7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2814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553C2D-C10A-640A-5CFC-B4651172A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Многопоточность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6686C36-7414-7FF2-F167-BE76C8102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89888"/>
            <a:ext cx="9360000" cy="4570948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ru-RU" sz="2400" dirty="0"/>
              <a:t>Способность программы выполнять параллельно несколько действий</a:t>
            </a:r>
          </a:p>
          <a:p>
            <a:pPr algn="just"/>
            <a:r>
              <a:rPr lang="ru-RU" sz="2400" dirty="0"/>
              <a:t>В реальному приложении обычно требуется одновременно («параллельно») выполнять множество действий:</a:t>
            </a:r>
          </a:p>
          <a:p>
            <a:pPr lvl="1" algn="just"/>
            <a:r>
              <a:rPr lang="ru-RU" sz="1800" dirty="0"/>
              <a:t>Расчетные действия</a:t>
            </a:r>
          </a:p>
          <a:p>
            <a:pPr lvl="1" algn="just"/>
            <a:r>
              <a:rPr lang="ru-RU" sz="1800" dirty="0"/>
              <a:t>Взаимодействие с пользователем</a:t>
            </a:r>
          </a:p>
          <a:p>
            <a:pPr lvl="1" algn="just"/>
            <a:r>
              <a:rPr lang="ru-RU" sz="1800" dirty="0"/>
              <a:t>Взаимодействие с внешними службами по сети</a:t>
            </a:r>
          </a:p>
          <a:p>
            <a:pPr lvl="1" algn="just"/>
            <a:r>
              <a:rPr lang="ru-RU" sz="1800" dirty="0"/>
              <a:t>Взаимодействие с базой данных и т.д.</a:t>
            </a:r>
          </a:p>
          <a:p>
            <a:pPr lvl="1" algn="just"/>
            <a:endParaRPr lang="ru-RU" sz="1800" dirty="0"/>
          </a:p>
          <a:p>
            <a:pPr algn="just"/>
            <a:r>
              <a:rPr lang="ru-RU" sz="2400" dirty="0"/>
              <a:t>Серверные приложения обычно также работают в многопоточном режиме, т.к. должны обрабатывать множество параллельных запросов от клиентов.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5DC0A8-E849-B3EE-343C-814D1CF6D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821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0B9025-7BAD-EF92-4CA9-9699A8354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Конфигурация </a:t>
            </a:r>
            <a:r>
              <a:rPr lang="en-US" dirty="0"/>
              <a:t>JSON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AFFC7A-7859-9826-058B-A59338D61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ru-RU" sz="2400" dirty="0"/>
              <a:t>Подключить </a:t>
            </a:r>
            <a:r>
              <a:rPr lang="en-US" sz="2400" b="1" dirty="0" err="1"/>
              <a:t>Microsoft.Extensions.Configuration.Json</a:t>
            </a:r>
            <a:endParaRPr lang="ru-RU" sz="2400" b="1" dirty="0"/>
          </a:p>
          <a:p>
            <a:pPr algn="just"/>
            <a:r>
              <a:rPr lang="ru-RU" sz="2400" dirty="0"/>
              <a:t>Создать </a:t>
            </a:r>
            <a:r>
              <a:rPr lang="en-US" sz="2400" b="1" dirty="0" err="1"/>
              <a:t>appsettings.json</a:t>
            </a:r>
            <a:endParaRPr lang="en-US" sz="2400" b="1" dirty="0"/>
          </a:p>
          <a:p>
            <a:pPr marL="361225" lvl="1" indent="0">
              <a:buNone/>
            </a:pPr>
            <a:r>
              <a:rPr lang="en-US" sz="20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 err="1">
                <a:solidFill>
                  <a:srgbClr val="2E75B6"/>
                </a:solidFill>
                <a:latin typeface="Cascadia Mono" panose="020B0609020000020004" pitchFamily="49" charset="0"/>
              </a:rPr>
              <a:t>ConnectionStrings</a:t>
            </a:r>
            <a:r>
              <a:rPr lang="en-US" sz="20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: {</a:t>
            </a:r>
          </a:p>
          <a:p>
            <a:pPr marL="361225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 err="1">
                <a:solidFill>
                  <a:srgbClr val="2E75B6"/>
                </a:solidFill>
                <a:latin typeface="Cascadia Mono" panose="020B0609020000020004" pitchFamily="49" charset="0"/>
              </a:rPr>
              <a:t>DefaultConnection</a:t>
            </a:r>
            <a:r>
              <a:rPr lang="en-US" sz="2000" dirty="0">
                <a:solidFill>
                  <a:srgbClr val="2E75B6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US" sz="2000" dirty="0">
                <a:solidFill>
                  <a:srgbClr val="A31515"/>
                </a:solidFill>
                <a:latin typeface="Cascadia Mono" panose="020B0609020000020004" pitchFamily="49" charset="0"/>
              </a:rPr>
              <a:t>“connection string"</a:t>
            </a:r>
            <a:endParaRPr lang="en-US" sz="20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361225" lvl="1" indent="0">
              <a:buNone/>
            </a:pPr>
            <a:r>
              <a:rPr lang="ru-RU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361225" lvl="1" indent="0">
              <a:buNone/>
            </a:pP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IConfiguration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config = </a:t>
            </a:r>
            <a:r>
              <a:rPr lang="en-US" sz="20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ConfigurationBuilder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pPr marL="361225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.</a:t>
            </a: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SetBasePath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Directory.GetCurrentDirectory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())</a:t>
            </a:r>
          </a:p>
          <a:p>
            <a:pPr marL="361225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.</a:t>
            </a: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AddJsonFile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appsettings.json</a:t>
            </a:r>
            <a:r>
              <a:rPr lang="en-US" sz="20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pPr marL="361225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.Build();</a:t>
            </a:r>
          </a:p>
          <a:p>
            <a:pPr marL="361225" lvl="1" indent="0">
              <a:buNone/>
            </a:pPr>
            <a:endParaRPr lang="en-US" sz="20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361225" lvl="1" indent="0">
              <a:buNone/>
            </a:pPr>
            <a:r>
              <a:rPr lang="en-US" sz="2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config.GetConnectionString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DefaultConnection</a:t>
            </a:r>
            <a:r>
              <a:rPr lang="en-US" sz="20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790BCF1-36F7-D41E-1C09-848645472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171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F0570E-3E0F-D2CE-0954-E6A5F2688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классов на основе существующей БД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7326366-A63C-953D-F153-A91F35A65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713390"/>
            <a:ext cx="9503200" cy="4779486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Подключить пакет </a:t>
            </a:r>
            <a:r>
              <a:rPr lang="en-US" sz="2400" b="1" dirty="0" err="1"/>
              <a:t>Microsoft.EntityFrameworkCore.Tools</a:t>
            </a:r>
            <a:endParaRPr lang="ru-RU" sz="2400" b="1" dirty="0"/>
          </a:p>
          <a:p>
            <a:pPr algn="just"/>
            <a:r>
              <a:rPr lang="ru-RU" sz="2400" dirty="0"/>
              <a:t>В окне </a:t>
            </a:r>
            <a:r>
              <a:rPr lang="en-US" sz="2400" b="1" dirty="0"/>
              <a:t>Package Manager Console</a:t>
            </a:r>
            <a:r>
              <a:rPr lang="ru-RU" sz="2400" b="1" dirty="0"/>
              <a:t> </a:t>
            </a:r>
            <a:r>
              <a:rPr lang="en-US" sz="2400" dirty="0"/>
              <a:t>Visual Studio </a:t>
            </a:r>
            <a:r>
              <a:rPr lang="ru-RU" sz="2400" dirty="0"/>
              <a:t>выполнить</a:t>
            </a:r>
          </a:p>
          <a:p>
            <a:pPr lvl="1" algn="just"/>
            <a:r>
              <a:rPr lang="ru-RU" sz="2000" dirty="0" err="1">
                <a:solidFill>
                  <a:schemeClr val="accent6"/>
                </a:solidFill>
              </a:rPr>
              <a:t>Scaffold-DbContext</a:t>
            </a:r>
            <a:r>
              <a:rPr lang="ru-RU" sz="2000" dirty="0">
                <a:solidFill>
                  <a:schemeClr val="accent6"/>
                </a:solidFill>
              </a:rPr>
              <a:t> “</a:t>
            </a:r>
            <a:r>
              <a:rPr lang="en-US" sz="2000" dirty="0" err="1">
                <a:solidFill>
                  <a:schemeClr val="accent6"/>
                </a:solidFill>
              </a:rPr>
              <a:t>connectionstring</a:t>
            </a:r>
            <a:r>
              <a:rPr lang="ru-RU" sz="2000" dirty="0">
                <a:solidFill>
                  <a:schemeClr val="accent6"/>
                </a:solidFill>
              </a:rPr>
              <a:t>“</a:t>
            </a:r>
            <a:r>
              <a:rPr lang="en-US" sz="2000" dirty="0">
                <a:solidFill>
                  <a:schemeClr val="accent6"/>
                </a:solidFill>
              </a:rPr>
              <a:t> provider</a:t>
            </a:r>
          </a:p>
          <a:p>
            <a:pPr lvl="1" algn="just"/>
            <a:r>
              <a:rPr lang="ru-RU" sz="2000" dirty="0"/>
              <a:t>например</a:t>
            </a:r>
            <a:r>
              <a:rPr lang="ru-RU" sz="2000" b="1" dirty="0"/>
              <a:t> </a:t>
            </a:r>
            <a:endParaRPr lang="en-US" sz="2000" b="1" dirty="0"/>
          </a:p>
          <a:p>
            <a:pPr lvl="1" algn="just"/>
            <a:r>
              <a:rPr lang="ru-RU" sz="2000" dirty="0" err="1">
                <a:solidFill>
                  <a:schemeClr val="accent6"/>
                </a:solidFill>
              </a:rPr>
              <a:t>Scaffold-DbContext</a:t>
            </a:r>
            <a:r>
              <a:rPr lang="ru-RU" sz="2000" dirty="0">
                <a:solidFill>
                  <a:schemeClr val="accent6"/>
                </a:solidFill>
              </a:rPr>
              <a:t> “</a:t>
            </a:r>
            <a:r>
              <a:rPr lang="en-US" sz="2000" dirty="0">
                <a:solidFill>
                  <a:schemeClr val="accent6"/>
                </a:solidFill>
              </a:rPr>
              <a:t>Server=(</a:t>
            </a:r>
            <a:r>
              <a:rPr lang="en-US" sz="2000" dirty="0" err="1">
                <a:solidFill>
                  <a:schemeClr val="accent6"/>
                </a:solidFill>
              </a:rPr>
              <a:t>localdb</a:t>
            </a:r>
            <a:r>
              <a:rPr lang="en-US" sz="2000" dirty="0">
                <a:solidFill>
                  <a:schemeClr val="accent6"/>
                </a:solidFill>
              </a:rPr>
              <a:t>)\</a:t>
            </a:r>
            <a:r>
              <a:rPr lang="en-US" sz="2000" dirty="0" err="1">
                <a:solidFill>
                  <a:schemeClr val="accent6"/>
                </a:solidFill>
              </a:rPr>
              <a:t>mssqllocaldb;Database</a:t>
            </a:r>
            <a:r>
              <a:rPr lang="en-US" sz="2000" dirty="0">
                <a:solidFill>
                  <a:schemeClr val="accent6"/>
                </a:solidFill>
              </a:rPr>
              <a:t>=</a:t>
            </a:r>
            <a:r>
              <a:rPr lang="en-US" sz="2000" dirty="0" err="1">
                <a:solidFill>
                  <a:schemeClr val="accent6"/>
                </a:solidFill>
              </a:rPr>
              <a:t>persondb;Trusted_Connection</a:t>
            </a:r>
            <a:r>
              <a:rPr lang="en-US" sz="2000" dirty="0">
                <a:solidFill>
                  <a:schemeClr val="accent6"/>
                </a:solidFill>
              </a:rPr>
              <a:t>=True;</a:t>
            </a:r>
            <a:r>
              <a:rPr lang="ru-RU" sz="2000" dirty="0">
                <a:solidFill>
                  <a:schemeClr val="accent6"/>
                </a:solidFill>
              </a:rPr>
              <a:t>“</a:t>
            </a:r>
            <a:r>
              <a:rPr lang="en-US" sz="2000" dirty="0">
                <a:solidFill>
                  <a:schemeClr val="accent6"/>
                </a:solidFill>
              </a:rPr>
              <a:t> </a:t>
            </a:r>
            <a:r>
              <a:rPr lang="en-US" sz="2000" dirty="0" err="1">
                <a:solidFill>
                  <a:schemeClr val="accent6"/>
                </a:solidFill>
              </a:rPr>
              <a:t>Microsoft.EntityFrameworkCore.SqlServer</a:t>
            </a:r>
            <a:endParaRPr lang="en-US" sz="2000" dirty="0">
              <a:solidFill>
                <a:schemeClr val="accent6"/>
              </a:solidFill>
            </a:endParaRPr>
          </a:p>
          <a:p>
            <a:pPr algn="just"/>
            <a:r>
              <a:rPr lang="ru-RU" sz="2400" dirty="0"/>
              <a:t>Или аналогично в консоли (при наличии </a:t>
            </a:r>
            <a:r>
              <a:rPr lang="en-US" sz="2400" dirty="0"/>
              <a:t>.NET CLI</a:t>
            </a:r>
            <a:r>
              <a:rPr lang="ru-RU" sz="2400" dirty="0"/>
              <a:t>)</a:t>
            </a: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dotnet </a:t>
            </a:r>
            <a:r>
              <a:rPr lang="en-US" sz="2000" dirty="0" err="1">
                <a:solidFill>
                  <a:schemeClr val="accent6"/>
                </a:solidFill>
              </a:rPr>
              <a:t>ef</a:t>
            </a:r>
            <a:r>
              <a:rPr lang="en-US" sz="2000" dirty="0">
                <a:solidFill>
                  <a:schemeClr val="accent6"/>
                </a:solidFill>
              </a:rPr>
              <a:t> </a:t>
            </a:r>
            <a:r>
              <a:rPr lang="en-US" sz="2000" dirty="0" err="1">
                <a:solidFill>
                  <a:schemeClr val="accent6"/>
                </a:solidFill>
              </a:rPr>
              <a:t>dbcontext</a:t>
            </a:r>
            <a:r>
              <a:rPr lang="en-US" sz="2000" dirty="0">
                <a:solidFill>
                  <a:schemeClr val="accent6"/>
                </a:solidFill>
              </a:rPr>
              <a:t> scaffold </a:t>
            </a:r>
            <a:r>
              <a:rPr lang="ru-RU" sz="2000" dirty="0">
                <a:solidFill>
                  <a:schemeClr val="accent6"/>
                </a:solidFill>
              </a:rPr>
              <a:t> “</a:t>
            </a:r>
            <a:r>
              <a:rPr lang="en-US" sz="2000" dirty="0" err="1">
                <a:solidFill>
                  <a:schemeClr val="accent6"/>
                </a:solidFill>
              </a:rPr>
              <a:t>connectionstring</a:t>
            </a:r>
            <a:r>
              <a:rPr lang="ru-RU" sz="2000" dirty="0">
                <a:solidFill>
                  <a:schemeClr val="accent6"/>
                </a:solidFill>
              </a:rPr>
              <a:t>“</a:t>
            </a:r>
            <a:r>
              <a:rPr lang="en-US" sz="2000" dirty="0">
                <a:solidFill>
                  <a:schemeClr val="accent6"/>
                </a:solidFill>
              </a:rPr>
              <a:t> provider</a:t>
            </a:r>
            <a:endParaRPr lang="ru-RU" sz="2000" dirty="0">
              <a:solidFill>
                <a:schemeClr val="accent6"/>
              </a:solidFill>
            </a:endParaRPr>
          </a:p>
          <a:p>
            <a:pPr lvl="1" algn="just"/>
            <a:r>
              <a:rPr lang="ru-RU" sz="2000" dirty="0"/>
              <a:t>(если не установлен установить: </a:t>
            </a:r>
            <a:r>
              <a:rPr lang="en-US" sz="2000" dirty="0">
                <a:solidFill>
                  <a:schemeClr val="accent6"/>
                </a:solidFill>
              </a:rPr>
              <a:t>dotnet tool install --global dotnet-</a:t>
            </a:r>
            <a:r>
              <a:rPr lang="en-US" sz="2000" dirty="0" err="1">
                <a:solidFill>
                  <a:schemeClr val="accent6"/>
                </a:solidFill>
              </a:rPr>
              <a:t>ef</a:t>
            </a:r>
            <a:r>
              <a:rPr lang="ru-RU" sz="2000" dirty="0">
                <a:solidFill>
                  <a:schemeClr val="accent6"/>
                </a:solidFill>
              </a:rPr>
              <a:t> </a:t>
            </a:r>
            <a:r>
              <a:rPr lang="ru-RU" sz="2000" dirty="0"/>
              <a:t>)</a:t>
            </a:r>
            <a:endParaRPr lang="en-US" sz="2000" dirty="0"/>
          </a:p>
          <a:p>
            <a:pPr lvl="1" algn="just"/>
            <a:endParaRPr lang="en-US" sz="2000" dirty="0"/>
          </a:p>
          <a:p>
            <a:pPr lvl="1" algn="just"/>
            <a:endParaRPr lang="ru-RU" sz="2000" b="1" dirty="0"/>
          </a:p>
          <a:p>
            <a:pPr lvl="1" algn="just"/>
            <a:endParaRPr lang="ru-RU" sz="20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547459B-62DC-678D-10B2-2D1BF5F96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89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6DC80A-D6BF-F337-C781-DD3F1209A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базой данных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7F36736-7820-2E7A-FA7C-0344985A3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Свойство </a:t>
            </a:r>
            <a:r>
              <a:rPr lang="en-US" sz="2400" b="1" dirty="0"/>
              <a:t>Database</a:t>
            </a:r>
            <a:r>
              <a:rPr lang="en-US" sz="2400" dirty="0"/>
              <a:t> </a:t>
            </a:r>
            <a:r>
              <a:rPr lang="ru-RU" sz="2400" dirty="0"/>
              <a:t>в </a:t>
            </a:r>
            <a:r>
              <a:rPr lang="en-US" sz="2400" b="1" dirty="0" err="1"/>
              <a:t>DBContext</a:t>
            </a:r>
            <a:endParaRPr lang="en-US" sz="2400" b="1" dirty="0"/>
          </a:p>
          <a:p>
            <a:pPr algn="just"/>
            <a:r>
              <a:rPr lang="en-US" sz="2400" b="1" dirty="0" err="1"/>
              <a:t>Database.EnsureCreated</a:t>
            </a:r>
            <a:r>
              <a:rPr lang="en-US" sz="2400" b="1" dirty="0"/>
              <a:t>()</a:t>
            </a:r>
            <a:r>
              <a:rPr lang="en-US" sz="2400" dirty="0"/>
              <a:t> </a:t>
            </a:r>
            <a:r>
              <a:rPr lang="ru-RU" sz="2400" dirty="0"/>
              <a:t>гарантируют, что база данных будет создана</a:t>
            </a:r>
            <a:endParaRPr lang="en-US" sz="2400" dirty="0"/>
          </a:p>
          <a:p>
            <a:pPr algn="just"/>
            <a:r>
              <a:rPr lang="en-US" sz="2400" b="1" dirty="0" err="1"/>
              <a:t>Database.EnsureDeleted</a:t>
            </a:r>
            <a:r>
              <a:rPr lang="en-US" sz="2400" b="1" dirty="0"/>
              <a:t>() </a:t>
            </a:r>
            <a:r>
              <a:rPr lang="ru-RU" sz="2400" dirty="0"/>
              <a:t>гарантируют, что база данных будет удалена</a:t>
            </a:r>
            <a:endParaRPr lang="en-US" sz="2400" dirty="0"/>
          </a:p>
          <a:p>
            <a:pPr algn="just"/>
            <a:r>
              <a:rPr lang="ru-RU" sz="2400" dirty="0"/>
              <a:t>Можно вызывать например в конструкторе класса контекст или вне него в самой программе.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8B7608F-3DCC-812E-7258-7CC3469AF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450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6D138C-6FBE-E8E0-CDAD-A01356C57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операции с базой данных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8CACA0-773A-2BAE-77B6-2C77FE199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492852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Для извлечения данных используем свойства </a:t>
            </a:r>
            <a:r>
              <a:rPr lang="en-US" sz="2400" b="1" dirty="0" err="1"/>
              <a:t>DBSet</a:t>
            </a:r>
            <a:r>
              <a:rPr lang="en-US" sz="2400" b="1" dirty="0"/>
              <a:t>&lt;Entity&gt; </a:t>
            </a:r>
            <a:r>
              <a:rPr lang="ru-RU" sz="2400" dirty="0"/>
              <a:t>в классе контекста как источники данных. Можно использовать в </a:t>
            </a:r>
            <a:r>
              <a:rPr lang="en-US" sz="2400" b="1" dirty="0"/>
              <a:t>LINQ</a:t>
            </a:r>
            <a:r>
              <a:rPr lang="en-US" sz="2400" dirty="0"/>
              <a:t> </a:t>
            </a:r>
            <a:r>
              <a:rPr lang="ru-RU" sz="2400" dirty="0"/>
              <a:t>запросах или напрямую</a:t>
            </a:r>
          </a:p>
          <a:p>
            <a:pPr algn="just"/>
            <a:r>
              <a:rPr lang="ru-RU" sz="2400" dirty="0"/>
              <a:t>Помнить про отложенное выполнение (</a:t>
            </a:r>
            <a:r>
              <a:rPr lang="en-US" sz="2400" dirty="0"/>
              <a:t>deferred execution</a:t>
            </a:r>
            <a:r>
              <a:rPr lang="ru-RU" sz="2400" dirty="0"/>
              <a:t>)</a:t>
            </a:r>
            <a:r>
              <a:rPr lang="en-US" sz="2400" dirty="0"/>
              <a:t>, </a:t>
            </a:r>
            <a:r>
              <a:rPr lang="ru-RU" sz="2400" dirty="0"/>
              <a:t>сами </a:t>
            </a:r>
            <a:r>
              <a:rPr lang="en-US" sz="2400" b="1" dirty="0" err="1"/>
              <a:t>DBSet</a:t>
            </a:r>
            <a:r>
              <a:rPr lang="ru-RU" sz="2400" dirty="0"/>
              <a:t> не содержат данные в памяти. Поэтому для извлечения использовать методы, вызывающие </a:t>
            </a:r>
            <a:r>
              <a:rPr lang="en-US" sz="2400" b="1" dirty="0" err="1"/>
              <a:t>GetEnumerator</a:t>
            </a:r>
            <a:r>
              <a:rPr lang="en-US" sz="2400" b="1" dirty="0"/>
              <a:t>() </a:t>
            </a:r>
            <a:r>
              <a:rPr lang="en-US" sz="2400" dirty="0"/>
              <a:t>(</a:t>
            </a:r>
            <a:r>
              <a:rPr lang="ru-RU" sz="2400" dirty="0"/>
              <a:t>например </a:t>
            </a:r>
            <a:r>
              <a:rPr lang="en-US" sz="2400" b="1" dirty="0" err="1"/>
              <a:t>ToList</a:t>
            </a:r>
            <a:r>
              <a:rPr lang="en-US" sz="2400" b="1" dirty="0"/>
              <a:t>()</a:t>
            </a:r>
            <a:r>
              <a:rPr lang="en-US" sz="2400" dirty="0"/>
              <a:t>)</a:t>
            </a:r>
          </a:p>
          <a:p>
            <a:pPr algn="just"/>
            <a:r>
              <a:rPr lang="ru-RU" sz="2400" dirty="0"/>
              <a:t>Методы </a:t>
            </a:r>
            <a:r>
              <a:rPr lang="en-US" sz="2400" b="1" dirty="0"/>
              <a:t>Add() </a:t>
            </a:r>
            <a:r>
              <a:rPr lang="ru-RU" sz="2400" dirty="0"/>
              <a:t>и </a:t>
            </a:r>
            <a:r>
              <a:rPr lang="en-US" sz="2400" b="1" dirty="0"/>
              <a:t>Remove()</a:t>
            </a:r>
            <a:r>
              <a:rPr lang="ru-RU" sz="2400" b="1" dirty="0"/>
              <a:t> </a:t>
            </a:r>
            <a:r>
              <a:rPr lang="ru-RU" sz="2400" dirty="0"/>
              <a:t>у</a:t>
            </a:r>
            <a:r>
              <a:rPr lang="en-US" sz="2400" dirty="0"/>
              <a:t> </a:t>
            </a:r>
            <a:r>
              <a:rPr lang="en-US" sz="2400" b="1" dirty="0" err="1"/>
              <a:t>DBSet</a:t>
            </a:r>
            <a:r>
              <a:rPr lang="en-US" sz="2400" dirty="0"/>
              <a:t> </a:t>
            </a:r>
            <a:r>
              <a:rPr lang="ru-RU" sz="2400" dirty="0"/>
              <a:t>для </a:t>
            </a:r>
            <a:r>
              <a:rPr lang="en-US" sz="2400" dirty="0"/>
              <a:t>CRUD </a:t>
            </a:r>
            <a:r>
              <a:rPr lang="ru-RU" sz="2400" dirty="0"/>
              <a:t>операций (изменения отслеживаются автоматически в рамках контекста)</a:t>
            </a:r>
          </a:p>
          <a:p>
            <a:pPr algn="just"/>
            <a:r>
              <a:rPr lang="ru-RU" sz="2400" dirty="0"/>
              <a:t>Метод </a:t>
            </a:r>
            <a:r>
              <a:rPr lang="en-US" sz="2400" b="1" dirty="0" err="1"/>
              <a:t>SaveChanges</a:t>
            </a:r>
            <a:r>
              <a:rPr lang="en-US" sz="2400" b="1" dirty="0"/>
              <a:t>() </a:t>
            </a:r>
            <a:r>
              <a:rPr lang="ru-RU" sz="2400" dirty="0"/>
              <a:t>контекста сохраняет изменения в базе данных</a:t>
            </a:r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060C887-A0A8-3BB8-A519-9D8BEBBBD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991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A5BD62-59C9-8365-9820-F590AD6CB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Журналирование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AFD1B22-926B-A160-F5E6-E36AB13AA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Метод </a:t>
            </a:r>
            <a:r>
              <a:rPr lang="en-US" sz="2400" b="1" dirty="0" err="1"/>
              <a:t>LogTo</a:t>
            </a:r>
            <a:r>
              <a:rPr lang="en-US" sz="2400" b="1" dirty="0"/>
              <a:t>() </a:t>
            </a:r>
            <a:r>
              <a:rPr lang="ru-RU" sz="2400" dirty="0"/>
              <a:t>в </a:t>
            </a:r>
            <a:r>
              <a:rPr lang="en-US" sz="2400" b="1" dirty="0" err="1"/>
              <a:t>DbContextOptionsBuilder</a:t>
            </a:r>
            <a:r>
              <a:rPr lang="en-US" sz="2400" dirty="0"/>
              <a:t> </a:t>
            </a:r>
            <a:r>
              <a:rPr lang="ru-RU" sz="2400" dirty="0"/>
              <a:t> позволяет указать куда выводить журнал при конфигурировании контекст (в методе </a:t>
            </a:r>
            <a:r>
              <a:rPr lang="en-US" sz="2400" b="1" dirty="0" err="1"/>
              <a:t>OnConfiguring</a:t>
            </a:r>
            <a:r>
              <a:rPr lang="ru-RU" sz="2400" b="1" dirty="0"/>
              <a:t>()</a:t>
            </a:r>
            <a:r>
              <a:rPr lang="ru-RU" sz="2400" dirty="0"/>
              <a:t>)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EC36A6-6238-895B-347D-00A41CC1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167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05EDCE-D32F-B4C2-09A4-E67F8A42C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работа 2.1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B8D50B4-C7E7-75BE-AC6D-396B48C12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632506"/>
          </a:xfrm>
        </p:spPr>
        <p:txBody>
          <a:bodyPr>
            <a:normAutofit/>
          </a:bodyPr>
          <a:lstStyle/>
          <a:p>
            <a:r>
              <a:rPr lang="ru-RU" sz="2400" dirty="0"/>
              <a:t>Создать класс сущности </a:t>
            </a:r>
            <a:r>
              <a:rPr lang="en-US" sz="2400" b="1" dirty="0"/>
              <a:t>Course</a:t>
            </a:r>
            <a:r>
              <a:rPr lang="en-US" sz="2400" dirty="0"/>
              <a:t> </a:t>
            </a:r>
            <a:r>
              <a:rPr lang="ru-RU" sz="2400" dirty="0"/>
              <a:t>с полями</a:t>
            </a:r>
          </a:p>
          <a:p>
            <a:pPr lvl="1"/>
            <a:r>
              <a:rPr lang="en-US" sz="1800" b="1" dirty="0"/>
              <a:t>int Id </a:t>
            </a:r>
            <a:r>
              <a:rPr lang="en-US" sz="1800" dirty="0"/>
              <a:t>– </a:t>
            </a:r>
            <a:r>
              <a:rPr lang="ru-RU" sz="1800" dirty="0"/>
              <a:t>идентификатор</a:t>
            </a:r>
            <a:endParaRPr lang="en-US" sz="1800" dirty="0"/>
          </a:p>
          <a:p>
            <a:pPr lvl="1"/>
            <a:r>
              <a:rPr lang="en-US" sz="1800" b="1" dirty="0"/>
              <a:t>string Title </a:t>
            </a:r>
            <a:r>
              <a:rPr lang="en-US" sz="1800" dirty="0"/>
              <a:t>– </a:t>
            </a:r>
            <a:r>
              <a:rPr lang="ru-RU" sz="1800" dirty="0"/>
              <a:t>название курса</a:t>
            </a:r>
          </a:p>
          <a:p>
            <a:pPr lvl="1"/>
            <a:r>
              <a:rPr lang="en-US" sz="1800" b="1" dirty="0"/>
              <a:t>int</a:t>
            </a:r>
            <a:r>
              <a:rPr lang="ru-RU" sz="1800" b="1" dirty="0"/>
              <a:t> </a:t>
            </a:r>
            <a:r>
              <a:rPr lang="en-US" sz="1800" b="1" dirty="0"/>
              <a:t>Duration </a:t>
            </a:r>
            <a:r>
              <a:rPr lang="en-US" sz="1800" dirty="0"/>
              <a:t>- </a:t>
            </a:r>
            <a:r>
              <a:rPr lang="ru-RU" sz="1800" dirty="0"/>
              <a:t>длительность </a:t>
            </a:r>
            <a:r>
              <a:rPr lang="en-US" sz="1800" dirty="0"/>
              <a:t> </a:t>
            </a:r>
          </a:p>
          <a:p>
            <a:pPr lvl="1"/>
            <a:r>
              <a:rPr lang="en-US" sz="1800" b="1" dirty="0"/>
              <a:t>string? Description </a:t>
            </a:r>
            <a:r>
              <a:rPr lang="en-US" sz="1800" dirty="0"/>
              <a:t>– </a:t>
            </a:r>
            <a:r>
              <a:rPr lang="ru-RU" sz="1800" dirty="0"/>
              <a:t>описание курса</a:t>
            </a:r>
          </a:p>
          <a:p>
            <a:r>
              <a:rPr lang="ru-RU" sz="2200" dirty="0"/>
              <a:t>Создать класс контекста</a:t>
            </a:r>
          </a:p>
          <a:p>
            <a:r>
              <a:rPr lang="ru-RU" sz="2200" dirty="0"/>
              <a:t>Создать </a:t>
            </a:r>
            <a:r>
              <a:rPr lang="en-US" sz="2200" dirty="0" err="1"/>
              <a:t>json</a:t>
            </a:r>
            <a:r>
              <a:rPr lang="en-US" sz="2200" dirty="0"/>
              <a:t> </a:t>
            </a:r>
            <a:r>
              <a:rPr lang="ru-RU" sz="2200" dirty="0"/>
              <a:t>файл с </a:t>
            </a:r>
            <a:r>
              <a:rPr lang="en-US" sz="2200" dirty="0" err="1"/>
              <a:t>ConnectionString</a:t>
            </a:r>
            <a:endParaRPr lang="en-US" sz="2200" dirty="0"/>
          </a:p>
          <a:p>
            <a:r>
              <a:rPr lang="ru-RU" sz="2200" dirty="0"/>
              <a:t>Реализовать загрузку </a:t>
            </a:r>
            <a:r>
              <a:rPr lang="en-US" sz="2200" dirty="0" err="1"/>
              <a:t>ConnectionString</a:t>
            </a:r>
            <a:r>
              <a:rPr lang="en-US" sz="2200" dirty="0"/>
              <a:t> </a:t>
            </a:r>
            <a:r>
              <a:rPr lang="ru-RU" sz="2200" dirty="0"/>
              <a:t>из </a:t>
            </a:r>
            <a:r>
              <a:rPr lang="en-US" sz="2200" dirty="0" err="1"/>
              <a:t>json</a:t>
            </a:r>
            <a:r>
              <a:rPr lang="en-US" sz="2200" dirty="0"/>
              <a:t> </a:t>
            </a:r>
            <a:r>
              <a:rPr lang="ru-RU" sz="2200" dirty="0"/>
              <a:t>файла</a:t>
            </a:r>
          </a:p>
          <a:p>
            <a:r>
              <a:rPr lang="ru-RU" sz="2200" dirty="0"/>
              <a:t>В программе создать контекст, добавить, прочитать, модифицировать данные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0746EB3-A953-A486-7A07-1CA88FA43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475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17A017-9B8F-7E24-9604-C5F0B8683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Миграция схемы базы данных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0316742-621B-62AE-D045-08236724E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13895"/>
            <a:ext cx="9360000" cy="5178981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Набор действий для обновления схемы базы данных (например при переходе к новой версии)</a:t>
            </a:r>
          </a:p>
          <a:p>
            <a:pPr algn="just"/>
            <a:r>
              <a:rPr lang="ru-RU" sz="2400" dirty="0"/>
              <a:t>В окне </a:t>
            </a:r>
            <a:r>
              <a:rPr lang="en-US" sz="2400" dirty="0"/>
              <a:t>Package Manager Console</a:t>
            </a:r>
            <a:endParaRPr lang="ru-RU" sz="2400" dirty="0"/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Add-Migration </a:t>
            </a:r>
            <a:r>
              <a:rPr lang="en-US" sz="2000" dirty="0" err="1">
                <a:solidFill>
                  <a:schemeClr val="accent6"/>
                </a:solidFill>
              </a:rPr>
              <a:t>migration_name</a:t>
            </a:r>
            <a:endParaRPr lang="en-US" sz="2000" dirty="0">
              <a:solidFill>
                <a:schemeClr val="accent6"/>
              </a:solidFill>
            </a:endParaRP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Update-Database</a:t>
            </a:r>
            <a:endParaRPr lang="ru-RU" sz="2000" dirty="0">
              <a:solidFill>
                <a:schemeClr val="accent6"/>
              </a:solidFill>
            </a:endParaRPr>
          </a:p>
          <a:p>
            <a:pPr algn="just"/>
            <a:r>
              <a:rPr lang="ru-RU" sz="2400" dirty="0">
                <a:solidFill>
                  <a:schemeClr val="tx1"/>
                </a:solidFill>
              </a:rPr>
              <a:t>Создание скрипта</a:t>
            </a: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Script-Migration</a:t>
            </a:r>
          </a:p>
          <a:p>
            <a:pPr algn="just"/>
            <a:r>
              <a:rPr lang="ru-RU" sz="2400" dirty="0">
                <a:solidFill>
                  <a:schemeClr val="tx1"/>
                </a:solidFill>
              </a:rPr>
              <a:t>Из кода метод </a:t>
            </a:r>
            <a:r>
              <a:rPr lang="en-US" sz="2400" b="1" dirty="0" err="1">
                <a:solidFill>
                  <a:schemeClr val="tx1"/>
                </a:solidFill>
              </a:rPr>
              <a:t>Database.Migrate</a:t>
            </a:r>
            <a:r>
              <a:rPr lang="en-US" sz="2400" b="1" dirty="0">
                <a:solidFill>
                  <a:schemeClr val="tx1"/>
                </a:solidFill>
              </a:rPr>
              <a:t>() </a:t>
            </a:r>
            <a:endParaRPr lang="ru-RU" sz="2400" b="1" dirty="0">
              <a:solidFill>
                <a:schemeClr val="tx1"/>
              </a:solidFill>
            </a:endParaRPr>
          </a:p>
          <a:p>
            <a:pPr algn="just"/>
            <a:r>
              <a:rPr lang="ru-RU" sz="2400" dirty="0">
                <a:solidFill>
                  <a:schemeClr val="tx1"/>
                </a:solidFill>
              </a:rPr>
              <a:t>В консоли</a:t>
            </a: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dotnet </a:t>
            </a:r>
            <a:r>
              <a:rPr lang="en-US" sz="2000" dirty="0" err="1">
                <a:solidFill>
                  <a:schemeClr val="accent6"/>
                </a:solidFill>
              </a:rPr>
              <a:t>ef</a:t>
            </a:r>
            <a:r>
              <a:rPr lang="en-US" sz="2000" dirty="0">
                <a:solidFill>
                  <a:schemeClr val="accent6"/>
                </a:solidFill>
              </a:rPr>
              <a:t> migrations add </a:t>
            </a:r>
            <a:r>
              <a:rPr lang="en-US" sz="2000" dirty="0" err="1">
                <a:solidFill>
                  <a:schemeClr val="accent6"/>
                </a:solidFill>
              </a:rPr>
              <a:t>InitialCreate</a:t>
            </a:r>
            <a:endParaRPr lang="ru-RU" sz="2000" dirty="0">
              <a:solidFill>
                <a:schemeClr val="accent6"/>
              </a:solidFill>
            </a:endParaRP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dotnet </a:t>
            </a:r>
            <a:r>
              <a:rPr lang="en-US" sz="2000" dirty="0" err="1">
                <a:solidFill>
                  <a:schemeClr val="accent6"/>
                </a:solidFill>
              </a:rPr>
              <a:t>ef</a:t>
            </a:r>
            <a:r>
              <a:rPr lang="en-US" sz="2000" dirty="0">
                <a:solidFill>
                  <a:schemeClr val="accent6"/>
                </a:solidFill>
              </a:rPr>
              <a:t> database update</a:t>
            </a:r>
            <a:endParaRPr lang="ru-RU" sz="2000" dirty="0">
              <a:solidFill>
                <a:schemeClr val="accent6"/>
              </a:solidFill>
            </a:endParaRPr>
          </a:p>
          <a:p>
            <a:pPr lvl="1" algn="just"/>
            <a:r>
              <a:rPr lang="en-US" sz="2000" dirty="0">
                <a:solidFill>
                  <a:schemeClr val="accent6"/>
                </a:solidFill>
              </a:rPr>
              <a:t>dotnet </a:t>
            </a:r>
            <a:r>
              <a:rPr lang="en-US" sz="2000" dirty="0" err="1">
                <a:solidFill>
                  <a:schemeClr val="accent6"/>
                </a:solidFill>
              </a:rPr>
              <a:t>ef</a:t>
            </a:r>
            <a:r>
              <a:rPr lang="en-US" sz="2000" dirty="0">
                <a:solidFill>
                  <a:schemeClr val="accent6"/>
                </a:solidFill>
              </a:rPr>
              <a:t> migrations script</a:t>
            </a:r>
            <a:endParaRPr lang="ru-RU" sz="2000" dirty="0">
              <a:solidFill>
                <a:schemeClr val="accent6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48B39DD-D585-3BB9-2AA5-489C093AF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601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4CFD15-3B52-C4CE-B888-2FB76A4DB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моделей данных в </a:t>
            </a:r>
            <a:r>
              <a:rPr lang="en-US" dirty="0"/>
              <a:t>EFC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16EE046-D541-8DB7-0C43-C92BF0351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464816"/>
            <a:ext cx="9360000" cy="4496020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В старых версиях </a:t>
            </a:r>
            <a:r>
              <a:rPr lang="en-US" sz="2400" dirty="0"/>
              <a:t>Entity Framework </a:t>
            </a:r>
            <a:r>
              <a:rPr lang="ru-RU" sz="2400" dirty="0"/>
              <a:t>использовалась очень громоздкая </a:t>
            </a:r>
            <a:r>
              <a:rPr lang="en-US" sz="2400" dirty="0"/>
              <a:t>xml</a:t>
            </a:r>
            <a:r>
              <a:rPr lang="ru-RU" sz="2400" dirty="0"/>
              <a:t>схема определявшая модели сущностей (</a:t>
            </a:r>
            <a:r>
              <a:rPr lang="en-US" sz="2400" dirty="0"/>
              <a:t>model schema</a:t>
            </a:r>
            <a:r>
              <a:rPr lang="ru-RU" sz="2400" dirty="0"/>
              <a:t>), схему</a:t>
            </a:r>
            <a:r>
              <a:rPr lang="en-US" sz="2400" dirty="0"/>
              <a:t> </a:t>
            </a:r>
            <a:r>
              <a:rPr lang="ru-RU" sz="2400" dirty="0"/>
              <a:t>базы данных (</a:t>
            </a:r>
            <a:r>
              <a:rPr lang="en-US" sz="2400" dirty="0"/>
              <a:t>storage schema</a:t>
            </a:r>
            <a:r>
              <a:rPr lang="ru-RU" sz="2400" dirty="0"/>
              <a:t>)</a:t>
            </a:r>
            <a:r>
              <a:rPr lang="en-US" sz="2400" dirty="0"/>
              <a:t> </a:t>
            </a:r>
            <a:r>
              <a:rPr lang="ru-RU" sz="2400" dirty="0"/>
              <a:t>и их связь (</a:t>
            </a:r>
            <a:r>
              <a:rPr lang="en-US" sz="2400" dirty="0"/>
              <a:t>mapping</a:t>
            </a:r>
            <a:r>
              <a:rPr lang="ru-RU" sz="2400" dirty="0"/>
              <a:t>)</a:t>
            </a:r>
            <a:r>
              <a:rPr lang="en-US" sz="2400" dirty="0"/>
              <a:t>.</a:t>
            </a:r>
            <a:r>
              <a:rPr lang="ru-RU" sz="2400" dirty="0"/>
              <a:t> В </a:t>
            </a:r>
            <a:r>
              <a:rPr lang="en-US" sz="2400" dirty="0"/>
              <a:t>VS </a:t>
            </a:r>
            <a:r>
              <a:rPr lang="ru-RU" sz="2400" dirty="0"/>
              <a:t>присутствует визуальный дизайнер для этой схемы</a:t>
            </a:r>
          </a:p>
          <a:p>
            <a:pPr algn="just"/>
            <a:r>
              <a:rPr lang="ru-RU" sz="2400" dirty="0"/>
              <a:t>Сейчас используется более легковесные варианты: </a:t>
            </a:r>
            <a:endParaRPr lang="en-US" sz="2400" dirty="0"/>
          </a:p>
          <a:p>
            <a:pPr lvl="1" algn="just"/>
            <a:r>
              <a:rPr lang="ru-RU" sz="2400" dirty="0"/>
              <a:t>соглашения (</a:t>
            </a:r>
            <a:r>
              <a:rPr lang="en-US" sz="2400" b="1" dirty="0"/>
              <a:t>conventions</a:t>
            </a:r>
            <a:r>
              <a:rPr lang="ru-RU" sz="2400" dirty="0"/>
              <a:t>)</a:t>
            </a:r>
            <a:endParaRPr lang="en-US" sz="2400" dirty="0"/>
          </a:p>
          <a:p>
            <a:pPr lvl="1" algn="just"/>
            <a:r>
              <a:rPr lang="ru-RU" sz="2400" dirty="0"/>
              <a:t>разметка с помощью </a:t>
            </a:r>
            <a:r>
              <a:rPr lang="ru-RU" sz="2400" b="1" dirty="0"/>
              <a:t>атрибутов </a:t>
            </a:r>
            <a:r>
              <a:rPr lang="ru-RU" sz="2400" dirty="0"/>
              <a:t>(декларативная аннотации)</a:t>
            </a:r>
          </a:p>
          <a:p>
            <a:pPr lvl="1" algn="just"/>
            <a:r>
              <a:rPr lang="en-US" sz="2400" b="1" dirty="0"/>
              <a:t>Fluent API </a:t>
            </a:r>
            <a:r>
              <a:rPr lang="en-US" sz="2400" dirty="0"/>
              <a:t>(</a:t>
            </a:r>
            <a:r>
              <a:rPr lang="ru-RU" sz="2400" dirty="0"/>
              <a:t>императивный способ задания связей, ограничений и т.д.</a:t>
            </a:r>
            <a:r>
              <a:rPr lang="en-US" sz="2400" dirty="0"/>
              <a:t>)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A5A4F8B-11B4-8AF7-6609-63DDE023A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986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091103-4719-3699-3490-7EB068078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Fluent API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66E0066-87AE-1718-EEAC-90E390DE8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31650"/>
            <a:ext cx="9360000" cy="5161226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Конфигурирование моделей осуществляется в методе </a:t>
            </a:r>
            <a:r>
              <a:rPr lang="en-US" sz="2400" b="1" dirty="0" err="1"/>
              <a:t>OnModelCreating</a:t>
            </a:r>
            <a:r>
              <a:rPr lang="en-US" sz="2400" b="1" dirty="0"/>
              <a:t>(</a:t>
            </a:r>
            <a:r>
              <a:rPr lang="en-US" sz="2400" b="1" dirty="0" err="1"/>
              <a:t>ModelBuilder</a:t>
            </a:r>
            <a:r>
              <a:rPr lang="en-US" sz="2400" b="1" dirty="0"/>
              <a:t> </a:t>
            </a:r>
            <a:r>
              <a:rPr lang="en-US" sz="2400" b="1" dirty="0" err="1"/>
              <a:t>modelBuilder</a:t>
            </a:r>
            <a:r>
              <a:rPr lang="en-US" sz="2400" b="1" dirty="0"/>
              <a:t>)</a:t>
            </a:r>
            <a:r>
              <a:rPr lang="ru-RU" sz="2400" b="1" dirty="0"/>
              <a:t> </a:t>
            </a:r>
            <a:r>
              <a:rPr lang="ru-RU" sz="2400" dirty="0"/>
              <a:t>контекста</a:t>
            </a:r>
          </a:p>
          <a:p>
            <a:pPr algn="just"/>
            <a:r>
              <a:rPr lang="ru-RU" sz="2400" dirty="0"/>
              <a:t>Если конфигурация большая, ей можно вынести в отдельные класса для каждого вида сущностей, реализующих интерфейс </a:t>
            </a:r>
            <a:r>
              <a:rPr lang="en-US" sz="2400" b="1" dirty="0" err="1"/>
              <a:t>IEntityTypeConfiguration</a:t>
            </a:r>
            <a:r>
              <a:rPr lang="en-US" sz="2400" b="1" dirty="0"/>
              <a:t>&lt;Entity&gt;</a:t>
            </a:r>
          </a:p>
          <a:p>
            <a:pPr algn="just"/>
            <a:r>
              <a:rPr lang="ru-RU" sz="2400" dirty="0"/>
              <a:t>Применить эти конфигурации можно методом </a:t>
            </a:r>
            <a:r>
              <a:rPr lang="en-US" sz="2400" b="1" dirty="0" err="1"/>
              <a:t>modelBuilder.ApplyConfiguration</a:t>
            </a:r>
            <a:r>
              <a:rPr lang="en-US" sz="2400" b="1" dirty="0"/>
              <a:t>( … ); </a:t>
            </a:r>
            <a:r>
              <a:rPr lang="ru-RU" sz="2400" dirty="0"/>
              <a:t>внутри </a:t>
            </a:r>
            <a:r>
              <a:rPr lang="en-US" sz="2400" b="1" dirty="0" err="1"/>
              <a:t>OnModelCreating</a:t>
            </a:r>
            <a:endParaRPr lang="ru-RU" sz="2400" b="1" dirty="0"/>
          </a:p>
          <a:p>
            <a:pPr algn="just"/>
            <a:r>
              <a:rPr lang="en-US" sz="2400" dirty="0"/>
              <a:t>… </a:t>
            </a:r>
            <a:r>
              <a:rPr lang="ru-RU" sz="2400" dirty="0"/>
              <a:t>или использовать метод </a:t>
            </a:r>
            <a:r>
              <a:rPr lang="en-US" sz="2400" b="1" dirty="0" err="1"/>
              <a:t>modelBuilder.Entity</a:t>
            </a:r>
            <a:r>
              <a:rPr lang="en-US" sz="2400" b="1" dirty="0"/>
              <a:t>(…</a:t>
            </a:r>
          </a:p>
          <a:p>
            <a:pPr algn="just"/>
            <a:r>
              <a:rPr lang="ru-RU" sz="2400" dirty="0"/>
              <a:t>… или навесить атрибут</a:t>
            </a:r>
          </a:p>
          <a:p>
            <a:pPr marL="0" indent="0" algn="just">
              <a:buNone/>
            </a:pPr>
            <a:r>
              <a:rPr lang="ru-RU" sz="2400" dirty="0"/>
              <a:t>    </a:t>
            </a:r>
            <a:r>
              <a:rPr lang="en-US" sz="2400" b="1" dirty="0"/>
              <a:t>[</a:t>
            </a:r>
            <a:r>
              <a:rPr lang="en-US" sz="2400" b="1" dirty="0" err="1"/>
              <a:t>EntityTypeConfiguration</a:t>
            </a:r>
            <a:r>
              <a:rPr lang="en-US" sz="2400" b="1" dirty="0"/>
              <a:t>(</a:t>
            </a:r>
            <a:r>
              <a:rPr lang="en-US" sz="2400" b="1" dirty="0" err="1"/>
              <a:t>typeof</a:t>
            </a:r>
            <a:r>
              <a:rPr lang="en-US" sz="2400" b="1" dirty="0"/>
              <a:t>(</a:t>
            </a:r>
            <a:r>
              <a:rPr lang="en-US" sz="2400" b="1" dirty="0" err="1"/>
              <a:t>EntityConfiguration</a:t>
            </a:r>
            <a:r>
              <a:rPr lang="en-US" sz="2400" b="1" dirty="0"/>
              <a:t>))] </a:t>
            </a:r>
            <a:r>
              <a:rPr lang="ru-RU" sz="2400" dirty="0"/>
              <a:t>на класс сущности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D99F211-A3E6-C907-2375-6B99AEE6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26279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D4F313-D811-BCE5-CA3A-96E32B595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Инициализация начальными значениями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1467736-DCD8-43BC-8FCF-6FEE4E107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800" dirty="0"/>
              <a:t>Метод </a:t>
            </a:r>
            <a:r>
              <a:rPr lang="en-US" sz="2800" b="1" dirty="0" err="1"/>
              <a:t>modelBuilder.Entity</a:t>
            </a:r>
            <a:r>
              <a:rPr lang="en-US" sz="2800" b="1" dirty="0"/>
              <a:t>&lt;</a:t>
            </a:r>
            <a:r>
              <a:rPr lang="ru-RU" sz="2800" b="1" dirty="0"/>
              <a:t>…</a:t>
            </a:r>
            <a:r>
              <a:rPr lang="en-US" sz="2800" b="1" dirty="0"/>
              <a:t>&gt;().</a:t>
            </a:r>
            <a:r>
              <a:rPr lang="en-US" sz="2800" b="1" dirty="0" err="1"/>
              <a:t>HasData</a:t>
            </a:r>
            <a:r>
              <a:rPr lang="ru-RU" sz="2800" b="1" dirty="0"/>
              <a:t>(…)</a:t>
            </a:r>
          </a:p>
          <a:p>
            <a:pPr algn="just"/>
            <a:r>
              <a:rPr lang="ru-RU" sz="2800" dirty="0"/>
              <a:t>Будет выполняться только при:</a:t>
            </a:r>
          </a:p>
          <a:p>
            <a:pPr lvl="1" algn="just"/>
            <a:r>
              <a:rPr lang="ru-RU" sz="2400" dirty="0"/>
              <a:t>Миграции данных</a:t>
            </a:r>
          </a:p>
          <a:p>
            <a:pPr lvl="1" algn="just"/>
            <a:r>
              <a:rPr lang="ru-RU" sz="2400" dirty="0"/>
              <a:t>При воссоздании базы методом </a:t>
            </a:r>
            <a:r>
              <a:rPr lang="en-US" sz="2400" b="1" dirty="0" err="1"/>
              <a:t>Database.EnsureCreated</a:t>
            </a:r>
            <a:r>
              <a:rPr lang="en-US" sz="2400" b="1" dirty="0"/>
              <a:t>()</a:t>
            </a:r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F3009CC-8F45-8FDC-57B7-6D117A25F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8485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EBD08F-5CE8-51C9-223C-1C69C7D22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«Потока выполнения»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(«Поток»</a:t>
            </a:r>
            <a:r>
              <a:rPr lang="en-US" dirty="0"/>
              <a:t> - Thread</a:t>
            </a:r>
            <a:r>
              <a:rPr lang="ru-RU" dirty="0"/>
              <a:t>) 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A6F411B-DC44-97A5-49F6-E43463567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ru-RU" sz="2400" b="1" dirty="0"/>
              <a:t>Поток выполнения </a:t>
            </a:r>
            <a:r>
              <a:rPr lang="ru-RU" sz="2400" dirty="0"/>
              <a:t>или просто </a:t>
            </a:r>
            <a:r>
              <a:rPr lang="ru-RU" sz="2400" b="1" dirty="0"/>
              <a:t>Поток (</a:t>
            </a:r>
            <a:r>
              <a:rPr lang="en-US" sz="2400" b="1" dirty="0"/>
              <a:t>Thread</a:t>
            </a:r>
            <a:r>
              <a:rPr lang="ru-RU" sz="2400" b="1" dirty="0"/>
              <a:t>)</a:t>
            </a:r>
            <a:r>
              <a:rPr lang="en-US" sz="2400" b="1" dirty="0"/>
              <a:t> </a:t>
            </a:r>
            <a:r>
              <a:rPr lang="en-US" sz="2400" dirty="0"/>
              <a:t>– </a:t>
            </a:r>
            <a:r>
              <a:rPr lang="ru-RU" sz="2400" dirty="0"/>
              <a:t>это часть кода программы, представляющей из себя набор команд, выполняющихся последовательно друг за другом.</a:t>
            </a:r>
          </a:p>
          <a:p>
            <a:pPr algn="just"/>
            <a:r>
              <a:rPr lang="ru-RU" sz="2400" dirty="0"/>
              <a:t>В программе (в рамках одного </a:t>
            </a:r>
            <a:r>
              <a:rPr lang="ru-RU" sz="2400" b="1" dirty="0"/>
              <a:t>процесса</a:t>
            </a:r>
            <a:r>
              <a:rPr lang="ru-RU" sz="2400" dirty="0"/>
              <a:t>) может быть запущенно несколько параллельно выполняющихся потоков.</a:t>
            </a:r>
          </a:p>
          <a:p>
            <a:pPr algn="just"/>
            <a:r>
              <a:rPr lang="ru-RU" sz="2400" dirty="0"/>
              <a:t>Для выполнения команд потока ему выделяется квант времени процессора (ядра процессора).</a:t>
            </a:r>
          </a:p>
          <a:p>
            <a:pPr algn="just"/>
            <a:r>
              <a:rPr lang="ru-RU" sz="2400" dirty="0"/>
              <a:t>В </a:t>
            </a:r>
            <a:r>
              <a:rPr lang="en-US" sz="2400" dirty="0" err="1"/>
              <a:t>.Net</a:t>
            </a:r>
            <a:r>
              <a:rPr lang="en-US" sz="2400" dirty="0"/>
              <a:t> </a:t>
            </a:r>
            <a:r>
              <a:rPr lang="ru-RU" sz="2400" dirty="0"/>
              <a:t>для работы с потоками есть класс </a:t>
            </a:r>
            <a:r>
              <a:rPr lang="en-US" sz="2400" b="1" dirty="0"/>
              <a:t>Thread</a:t>
            </a:r>
            <a:r>
              <a:rPr lang="en-US" sz="2400" dirty="0"/>
              <a:t> </a:t>
            </a:r>
            <a:r>
              <a:rPr lang="ru-RU" sz="2400" dirty="0"/>
              <a:t>из пространства имен </a:t>
            </a:r>
            <a:r>
              <a:rPr lang="en-US" sz="2400" b="1" dirty="0" err="1"/>
              <a:t>System.Threading</a:t>
            </a:r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8BD975E-2688-A2AB-4F34-CA41A0E18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47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10341F-8434-3B5E-A73A-B3A0AAD59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780095"/>
          </a:xfrm>
        </p:spPr>
        <p:txBody>
          <a:bodyPr/>
          <a:lstStyle/>
          <a:p>
            <a:r>
              <a:rPr lang="ru-RU" dirty="0"/>
              <a:t>Навигационные свойства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9192E4A-5740-4C1B-0242-12B237089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145219"/>
            <a:ext cx="9360000" cy="55662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Company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Id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? Name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	 //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навигационное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свойство</a:t>
            </a:r>
            <a:endParaRPr lang="ru-RU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List&lt;Person&gt; Persons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 =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ascadia Mono" panose="020B0609020000020004" pitchFamily="49" charset="0"/>
              </a:rPr>
              <a:t>Person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Id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? Name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 //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внешний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ключ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CompanyId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	 //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навигационное</a:t>
            </a:r>
            <a:r>
              <a:rPr lang="en-US" sz="1800" dirty="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свойство</a:t>
            </a:r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Company? Company {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;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AD63E62-02E6-E0CB-C1BE-5EEFEFC21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52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296377-608E-5B65-BB5B-0103E33E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Загрузка связанных данных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39DE2D-96D8-EDDD-4A66-34BD34A22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553592"/>
            <a:ext cx="9360000" cy="4407244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При наличии навигационных свойств можно загружать связанные данные. Есть три стратегии загрузки:</a:t>
            </a:r>
          </a:p>
          <a:p>
            <a:pPr lvl="1" algn="just"/>
            <a:r>
              <a:rPr lang="en-US" sz="2000" dirty="0"/>
              <a:t>Eager loading (</a:t>
            </a:r>
            <a:r>
              <a:rPr lang="ru-RU" sz="2000" dirty="0"/>
              <a:t>жадная загрузка) метод </a:t>
            </a:r>
            <a:r>
              <a:rPr lang="en-US" sz="2000" b="1" dirty="0"/>
              <a:t>Include()</a:t>
            </a:r>
            <a:endParaRPr lang="ru-RU" sz="2000" b="1" dirty="0"/>
          </a:p>
          <a:p>
            <a:pPr lvl="1" algn="just"/>
            <a:r>
              <a:rPr lang="en-US" sz="2000" dirty="0"/>
              <a:t>Explicit loading (</a:t>
            </a:r>
            <a:r>
              <a:rPr lang="ru-RU" sz="2000" dirty="0"/>
              <a:t>явная загрузка)</a:t>
            </a:r>
            <a:r>
              <a:rPr lang="en-US" sz="2000" dirty="0"/>
              <a:t> </a:t>
            </a:r>
            <a:r>
              <a:rPr lang="ru-RU" sz="2000" dirty="0"/>
              <a:t>метод </a:t>
            </a:r>
            <a:r>
              <a:rPr lang="en-US" sz="2000" b="1" dirty="0"/>
              <a:t>Load()</a:t>
            </a:r>
            <a:endParaRPr lang="ru-RU" sz="2000" b="1" dirty="0"/>
          </a:p>
          <a:p>
            <a:pPr lvl="1" algn="just"/>
            <a:r>
              <a:rPr lang="en-US" sz="2000" dirty="0"/>
              <a:t>Lazy loading (</a:t>
            </a:r>
            <a:r>
              <a:rPr lang="ru-RU" sz="2000" dirty="0"/>
              <a:t>ленивая загрузка)</a:t>
            </a:r>
            <a:endParaRPr lang="en-US" sz="2000" dirty="0"/>
          </a:p>
          <a:p>
            <a:pPr lvl="2" algn="just"/>
            <a:r>
              <a:rPr lang="ru-RU" sz="1800" dirty="0"/>
              <a:t>Пакет </a:t>
            </a:r>
            <a:r>
              <a:rPr lang="en-US" sz="1800" b="1" dirty="0" err="1"/>
              <a:t>Microsoft.EntityFrameworkCore.Proxies</a:t>
            </a:r>
            <a:endParaRPr lang="ru-RU" sz="1800" b="1" dirty="0"/>
          </a:p>
          <a:p>
            <a:pPr lvl="2" algn="just"/>
            <a:r>
              <a:rPr lang="ru-RU" sz="1800" dirty="0"/>
              <a:t>Вызвать метод </a:t>
            </a:r>
            <a:r>
              <a:rPr lang="en-US" sz="1800" b="1" dirty="0" err="1"/>
              <a:t>UseLazyLoadingProxies</a:t>
            </a:r>
            <a:r>
              <a:rPr lang="en-US" sz="1800" b="1" dirty="0"/>
              <a:t>()</a:t>
            </a:r>
            <a:r>
              <a:rPr lang="en-US" sz="1800" dirty="0"/>
              <a:t> </a:t>
            </a:r>
            <a:r>
              <a:rPr lang="ru-RU" sz="1800" dirty="0"/>
              <a:t>при конфигурировании контекста</a:t>
            </a:r>
          </a:p>
          <a:p>
            <a:pPr lvl="2" algn="just"/>
            <a:r>
              <a:rPr lang="ru-RU" sz="1800" dirty="0"/>
              <a:t>Навигационные свойства должны быть виртуальными, классы сущностей допускать наследование</a:t>
            </a:r>
          </a:p>
          <a:p>
            <a:pPr lvl="2" algn="just"/>
            <a:endParaRPr lang="ru-RU" sz="18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E886DE1-7220-FB46-CD40-A3D7BB9F9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208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996390-363D-D15A-7768-4D20D5B32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2.2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9431794-271C-B51C-FAC3-34E0767A6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/>
          </a:bodyPr>
          <a:lstStyle/>
          <a:p>
            <a:pPr algn="just"/>
            <a:r>
              <a:rPr lang="ru-RU" sz="2400" dirty="0"/>
              <a:t>В существующей базе данных с сущностью </a:t>
            </a:r>
            <a:r>
              <a:rPr lang="en-US" sz="2400" b="1" dirty="0"/>
              <a:t>Course </a:t>
            </a:r>
            <a:r>
              <a:rPr lang="ru-RU" sz="2400" dirty="0"/>
              <a:t>добавить сущности </a:t>
            </a:r>
            <a:r>
              <a:rPr lang="en-US" sz="2400" b="1" dirty="0"/>
              <a:t>Teacher </a:t>
            </a:r>
            <a:r>
              <a:rPr lang="ru-RU" sz="2400" dirty="0"/>
              <a:t>и </a:t>
            </a:r>
            <a:r>
              <a:rPr lang="en-US" sz="2400" b="1" dirty="0"/>
              <a:t>Student</a:t>
            </a:r>
          </a:p>
          <a:p>
            <a:pPr algn="just"/>
            <a:r>
              <a:rPr lang="ru-RU" sz="2400" dirty="0"/>
              <a:t>Установить связи многий-ко-многим между </a:t>
            </a:r>
            <a:r>
              <a:rPr lang="en-US" sz="2400" b="1" dirty="0"/>
              <a:t>Course</a:t>
            </a:r>
            <a:r>
              <a:rPr lang="en-US" sz="2400" dirty="0"/>
              <a:t> </a:t>
            </a:r>
            <a:r>
              <a:rPr lang="ru-RU" sz="2400" dirty="0"/>
              <a:t>и </a:t>
            </a:r>
            <a:r>
              <a:rPr lang="en-US" sz="2400" b="1" dirty="0"/>
              <a:t>Teacher</a:t>
            </a:r>
            <a:r>
              <a:rPr lang="ru-RU" sz="2400" dirty="0"/>
              <a:t>,</a:t>
            </a:r>
            <a:r>
              <a:rPr lang="en-US" sz="2400" dirty="0"/>
              <a:t> </a:t>
            </a:r>
            <a:r>
              <a:rPr lang="ru-RU" sz="2400" dirty="0"/>
              <a:t>и между </a:t>
            </a:r>
            <a:r>
              <a:rPr lang="en-US" sz="2400" b="1" dirty="0"/>
              <a:t>Course</a:t>
            </a:r>
            <a:r>
              <a:rPr lang="en-US" sz="2400" dirty="0"/>
              <a:t> </a:t>
            </a:r>
            <a:r>
              <a:rPr lang="ru-RU" sz="2400" dirty="0"/>
              <a:t>и </a:t>
            </a:r>
            <a:r>
              <a:rPr lang="en-US" sz="2400" b="1" dirty="0"/>
              <a:t>Student</a:t>
            </a:r>
          </a:p>
          <a:p>
            <a:pPr algn="just"/>
            <a:r>
              <a:rPr lang="ru-RU" sz="2400" dirty="0"/>
              <a:t>Заполнить начальными значениями</a:t>
            </a:r>
          </a:p>
          <a:p>
            <a:pPr algn="just"/>
            <a:r>
              <a:rPr lang="ru-RU" sz="2400" dirty="0"/>
              <a:t>Извлечь информацию о взаимодействии преподаватель и студентов друг с другом (через курсы). Использовать для этого различные механизмы загрузки (</a:t>
            </a:r>
            <a:r>
              <a:rPr lang="en-US" sz="2400" dirty="0"/>
              <a:t>eager, explicit, lazy</a:t>
            </a:r>
            <a:r>
              <a:rPr lang="ru-RU" sz="2400" dirty="0"/>
              <a:t>)</a:t>
            </a:r>
            <a:endParaRPr lang="en-US" sz="2400" dirty="0"/>
          </a:p>
          <a:p>
            <a:pPr algn="just"/>
            <a:r>
              <a:rPr lang="ru-RU" sz="2400" dirty="0"/>
              <a:t>Включить журналирование и изучить генерируемые </a:t>
            </a:r>
            <a:r>
              <a:rPr lang="en-US" sz="2400" dirty="0"/>
              <a:t>SQL </a:t>
            </a:r>
            <a:r>
              <a:rPr lang="ru-RU" sz="2400" dirty="0"/>
              <a:t>запросы при разных механизмах загрузки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5874C3C-711D-E669-8E16-FFA06E5AE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564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95A8D1-CD3E-8F87-A556-E26BC42E2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29956"/>
            <a:ext cx="9360000" cy="654784"/>
          </a:xfrm>
        </p:spPr>
        <p:txBody>
          <a:bodyPr>
            <a:normAutofit/>
          </a:bodyPr>
          <a:lstStyle/>
          <a:p>
            <a:r>
              <a:rPr lang="ru-RU" dirty="0"/>
              <a:t>Сервисы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232D806-6549-3641-5BB8-951AA9C98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354014"/>
            <a:ext cx="9360000" cy="5138861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При создании распределенных приложений, т.е. приложений, компоненты которых работают на разных узлах, важно иметь возможность удаленного вызова функций – </a:t>
            </a:r>
            <a:r>
              <a:rPr lang="en-US" sz="2400" b="1" dirty="0"/>
              <a:t>Remote Procedure Call (RPC)</a:t>
            </a:r>
          </a:p>
          <a:p>
            <a:pPr algn="just"/>
            <a:r>
              <a:rPr lang="ru-RU" sz="2400" dirty="0"/>
              <a:t>Набор функций (процедур), которые можно удаленно вызывать, сгруппированных на одном узле называется сервисом</a:t>
            </a:r>
          </a:p>
          <a:p>
            <a:pPr algn="just"/>
            <a:r>
              <a:rPr lang="ru-RU" sz="2400" dirty="0"/>
              <a:t>Для создания сервиса и его клиентов необходима инфраструктура (библиотеки), обеспечивающая  </a:t>
            </a:r>
            <a:r>
              <a:rPr lang="ru-RU" sz="2400" dirty="0" err="1"/>
              <a:t>сериализацию</a:t>
            </a:r>
            <a:r>
              <a:rPr lang="ru-RU" sz="2400" dirty="0"/>
              <a:t>, данных, передачу сетевых запросов, получение ответа, обработку ошибок</a:t>
            </a:r>
          </a:p>
          <a:p>
            <a:pPr algn="just"/>
            <a:r>
              <a:rPr lang="ru-RU" sz="2400" dirty="0"/>
              <a:t>Произвольный сервис может иметь собственный набор функций, образующих его собственное </a:t>
            </a:r>
            <a:r>
              <a:rPr lang="en-US" sz="2400" b="1" dirty="0"/>
              <a:t>API – </a:t>
            </a:r>
            <a:r>
              <a:rPr lang="ru-RU" sz="2400" b="1" dirty="0"/>
              <a:t>контракт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7C028F0-65D1-849A-9488-041F0695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012931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>
            <a:extLst>
              <a:ext uri="{FF2B5EF4-FFF2-40B4-BE49-F238E27FC236}">
                <a16:creationId xmlns:a16="http://schemas.microsoft.com/office/drawing/2014/main" id="{34D0A0B0-E5ED-4F9C-74E8-12A310ACE9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881" y="5316823"/>
            <a:ext cx="10822650" cy="1155976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/>
              <a:t>REST (</a:t>
            </a:r>
            <a:r>
              <a:rPr lang="en-US" sz="2000" b="1" dirty="0" err="1"/>
              <a:t>REpresentation</a:t>
            </a:r>
            <a:r>
              <a:rPr lang="en-US" sz="2000" b="1" dirty="0"/>
              <a:t> State Transfer</a:t>
            </a:r>
            <a:r>
              <a:rPr lang="en-US" sz="2000" dirty="0"/>
              <a:t>) </a:t>
            </a:r>
            <a:r>
              <a:rPr lang="ru-RU" sz="2000" dirty="0"/>
              <a:t>используют  протокол </a:t>
            </a:r>
            <a:r>
              <a:rPr lang="en-US" sz="2000" b="1" dirty="0"/>
              <a:t>HTTP </a:t>
            </a:r>
            <a:r>
              <a:rPr lang="ru-RU" sz="2000" dirty="0"/>
              <a:t>в качестве транспорта, одновременно определяют функционал доступа к данным на основе команд самого протокола </a:t>
            </a:r>
            <a:r>
              <a:rPr lang="en-US" sz="2000" b="1" dirty="0"/>
              <a:t>HTTP</a:t>
            </a:r>
            <a:endParaRPr lang="ru-RU" sz="2000" b="1" dirty="0"/>
          </a:p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D19F98A-C5C1-EBE5-DE57-B5FC5C3F1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54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8522E2-F537-390C-9CF3-26199C011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492" y="0"/>
            <a:ext cx="7265016" cy="531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83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514FE-A54F-9ED5-0507-0130DCA4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Команды манипулирования ресурсом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3548AE0-FF59-50FB-796B-EB8E86772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55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4DCBE40-5DF4-C5A1-1338-AEA8726E8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624" y="1528558"/>
            <a:ext cx="8910496" cy="380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22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4C92C2-F400-1FD1-DA07-5284A2975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Фреймворк </a:t>
            </a:r>
            <a:r>
              <a:rPr lang="en-US" dirty="0"/>
              <a:t>ASP.NET CORE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A78EAC-5CE4-0A37-468A-4E8529B74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553592"/>
            <a:ext cx="9360000" cy="4407244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b="1" dirty="0"/>
              <a:t>ASP.NET Core </a:t>
            </a:r>
            <a:r>
              <a:rPr lang="en-US" sz="2400" dirty="0"/>
              <a:t>– </a:t>
            </a:r>
            <a:r>
              <a:rPr lang="ru-RU" sz="2400" dirty="0"/>
              <a:t>фреймворк, предназначенные для создания веб приложений (сервисов)</a:t>
            </a:r>
          </a:p>
          <a:p>
            <a:pPr algn="just"/>
            <a:r>
              <a:rPr lang="ru-RU" sz="2400" dirty="0"/>
              <a:t>Может использовать как веб сервера под </a:t>
            </a:r>
            <a:r>
              <a:rPr lang="en-US" sz="2400" dirty="0"/>
              <a:t>Windows (</a:t>
            </a:r>
            <a:r>
              <a:rPr lang="en-US" sz="2400" b="1" dirty="0"/>
              <a:t>IIS</a:t>
            </a:r>
            <a:r>
              <a:rPr lang="en-US" sz="2400" dirty="0"/>
              <a:t>), </a:t>
            </a:r>
            <a:r>
              <a:rPr lang="ru-RU" sz="2400" dirty="0"/>
              <a:t>так и кроссплатформенные (</a:t>
            </a:r>
            <a:r>
              <a:rPr lang="en-US" sz="2400" b="1" dirty="0"/>
              <a:t>Kestrel</a:t>
            </a:r>
            <a:r>
              <a:rPr lang="ru-RU" sz="2400" dirty="0"/>
              <a:t>)</a:t>
            </a:r>
            <a:endParaRPr lang="en-US" sz="2400" dirty="0"/>
          </a:p>
          <a:p>
            <a:pPr algn="just"/>
            <a:r>
              <a:rPr lang="ru-RU" sz="2400" dirty="0"/>
              <a:t>Реализует конвейерную обработку запроса, причем в отличии от предыдущих версий (</a:t>
            </a:r>
            <a:r>
              <a:rPr lang="en-US" sz="2400" dirty="0"/>
              <a:t>ASP.NET</a:t>
            </a:r>
            <a:r>
              <a:rPr lang="ru-RU" sz="2400" dirty="0"/>
              <a:t>)</a:t>
            </a:r>
            <a:r>
              <a:rPr lang="en-US" sz="2400" dirty="0"/>
              <a:t> </a:t>
            </a:r>
            <a:r>
              <a:rPr lang="ru-RU" sz="2400" dirty="0" err="1"/>
              <a:t>конвеер</a:t>
            </a:r>
            <a:r>
              <a:rPr lang="en-US" sz="2400" dirty="0"/>
              <a:t> </a:t>
            </a:r>
            <a:r>
              <a:rPr lang="ru-RU" sz="2400" dirty="0"/>
              <a:t>можно легко настраивать</a:t>
            </a:r>
          </a:p>
          <a:p>
            <a:pPr algn="just"/>
            <a:r>
              <a:rPr lang="ru-RU" sz="2400" dirty="0"/>
              <a:t>Для создания классических веб приложений предлагает использовать шаблон </a:t>
            </a:r>
            <a:r>
              <a:rPr lang="en-US" sz="2400" b="1" dirty="0"/>
              <a:t>MVC</a:t>
            </a:r>
            <a:r>
              <a:rPr lang="en-US" sz="2400" dirty="0"/>
              <a:t> (Model-View-Controller)</a:t>
            </a:r>
          </a:p>
          <a:p>
            <a:pPr algn="just"/>
            <a:r>
              <a:rPr lang="en-US" sz="2400" b="1" dirty="0"/>
              <a:t>ASP.NET CORE </a:t>
            </a:r>
            <a:r>
              <a:rPr lang="en-US" sz="2400" b="1" dirty="0" err="1"/>
              <a:t>WebAPI</a:t>
            </a:r>
            <a:r>
              <a:rPr lang="en-US" sz="2400" b="1" dirty="0"/>
              <a:t> </a:t>
            </a:r>
            <a:r>
              <a:rPr lang="ru-RU" sz="2400" dirty="0"/>
              <a:t>позволяет создавать </a:t>
            </a:r>
            <a:r>
              <a:rPr lang="en-US" sz="2400" b="1" dirty="0"/>
              <a:t>REST</a:t>
            </a:r>
            <a:r>
              <a:rPr lang="en-US" sz="2400" dirty="0"/>
              <a:t> </a:t>
            </a:r>
            <a:r>
              <a:rPr lang="ru-RU" sz="2400" dirty="0"/>
              <a:t>сервисы</a:t>
            </a:r>
          </a:p>
          <a:p>
            <a:pPr algn="just"/>
            <a:r>
              <a:rPr lang="ru-RU" sz="2400" dirty="0"/>
              <a:t>Проект </a:t>
            </a:r>
            <a:r>
              <a:rPr lang="en-US" sz="2400" dirty="0"/>
              <a:t>Open Source </a:t>
            </a:r>
            <a:r>
              <a:rPr lang="en-US" sz="2400" dirty="0">
                <a:hlinkClick r:id="rId2"/>
              </a:rPr>
              <a:t>https://github.com/dotnet/aspnetcore/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89ADC74-60DE-DBDF-25C9-03198A9F9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011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4797B0-87A4-E240-A9FC-AA7F2240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65124"/>
            <a:ext cx="9360000" cy="735707"/>
          </a:xfrm>
        </p:spPr>
        <p:txBody>
          <a:bodyPr/>
          <a:lstStyle/>
          <a:p>
            <a:r>
              <a:rPr lang="en-US" dirty="0"/>
              <a:t>ASP.NET CORE </a:t>
            </a:r>
            <a:r>
              <a:rPr lang="en-US" dirty="0" err="1"/>
              <a:t>WebAPI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26903C-A5E8-4450-D5E7-72AF1B700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100832"/>
            <a:ext cx="9360000" cy="5628442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Есть 2 варианта обработки запросов:</a:t>
            </a:r>
          </a:p>
          <a:p>
            <a:pPr lvl="1" algn="just"/>
            <a:r>
              <a:rPr lang="ru-RU" sz="2000" dirty="0"/>
              <a:t>Конфигурирование конвейера и написание собственных </a:t>
            </a:r>
            <a:r>
              <a:rPr lang="en-US" sz="2000" b="1" dirty="0" err="1"/>
              <a:t>EndPoints</a:t>
            </a:r>
            <a:r>
              <a:rPr lang="en-US" sz="2000" dirty="0"/>
              <a:t> – </a:t>
            </a:r>
            <a:r>
              <a:rPr lang="ru-RU" sz="2000" dirty="0"/>
              <a:t>может быть выполнено вручную, также можно сгенерировать </a:t>
            </a:r>
            <a:r>
              <a:rPr lang="en-US" sz="2000" dirty="0" err="1"/>
              <a:t>EndPoints</a:t>
            </a:r>
            <a:r>
              <a:rPr lang="en-US" sz="2000" dirty="0"/>
              <a:t> </a:t>
            </a:r>
            <a:r>
              <a:rPr lang="ru-RU" sz="2000" dirty="0"/>
              <a:t>для работы с классами сущности </a:t>
            </a:r>
            <a:r>
              <a:rPr lang="en-US" sz="2000" b="1" dirty="0"/>
              <a:t>Entity</a:t>
            </a:r>
            <a:r>
              <a:rPr lang="ru-RU" sz="2000" b="1" dirty="0"/>
              <a:t> </a:t>
            </a:r>
            <a:r>
              <a:rPr lang="en-US" sz="2000" b="1" dirty="0"/>
              <a:t>Framework Core</a:t>
            </a:r>
          </a:p>
          <a:p>
            <a:pPr lvl="1" algn="just"/>
            <a:r>
              <a:rPr lang="ru-RU" sz="2000" dirty="0"/>
              <a:t>Использовать штатный механизм контроллеров, создав собственные </a:t>
            </a:r>
            <a:r>
              <a:rPr lang="en-US" sz="2000" dirty="0"/>
              <a:t>API</a:t>
            </a:r>
            <a:r>
              <a:rPr lang="ru-RU" sz="2000" dirty="0"/>
              <a:t>-контроллеры. Контроллеры также могут быть созданы вручную, либо сгенерированы на основе классов сущностей</a:t>
            </a:r>
            <a:r>
              <a:rPr lang="en-US" sz="2000" dirty="0"/>
              <a:t> </a:t>
            </a:r>
            <a:r>
              <a:rPr lang="en-US" sz="2000" b="1" dirty="0"/>
              <a:t>Entity Framework Core</a:t>
            </a:r>
          </a:p>
          <a:p>
            <a:pPr algn="just"/>
            <a:r>
              <a:rPr lang="ru-RU" sz="2400" dirty="0"/>
              <a:t>Поддерживает </a:t>
            </a:r>
            <a:r>
              <a:rPr lang="ru-RU" sz="2400" dirty="0" err="1"/>
              <a:t>сериализаторы</a:t>
            </a:r>
            <a:r>
              <a:rPr lang="ru-RU" sz="2400" dirty="0"/>
              <a:t> </a:t>
            </a:r>
            <a:r>
              <a:rPr lang="en-US" sz="2400" dirty="0"/>
              <a:t>JSON, XML</a:t>
            </a:r>
          </a:p>
          <a:p>
            <a:pPr algn="just"/>
            <a:r>
              <a:rPr lang="ru-RU" sz="2400" dirty="0"/>
              <a:t>Клиентом может являться любая компонента, поддерживающая протокол </a:t>
            </a:r>
            <a:r>
              <a:rPr lang="en-US" sz="2400" b="1" dirty="0"/>
              <a:t>HTTP</a:t>
            </a:r>
            <a:r>
              <a:rPr lang="ru-RU" sz="2400" dirty="0"/>
              <a:t>, написанные как на </a:t>
            </a:r>
            <a:r>
              <a:rPr lang="en-US" sz="2400" b="1" dirty="0"/>
              <a:t>C#</a:t>
            </a:r>
            <a:r>
              <a:rPr lang="en-US" sz="2400" dirty="0"/>
              <a:t> (</a:t>
            </a:r>
            <a:r>
              <a:rPr lang="ru-RU" sz="2400" dirty="0"/>
              <a:t>например </a:t>
            </a:r>
            <a:r>
              <a:rPr lang="en-US" sz="2400" b="1" dirty="0" err="1"/>
              <a:t>HttpClient</a:t>
            </a:r>
            <a:r>
              <a:rPr lang="en-US" sz="2400" dirty="0"/>
              <a:t>), </a:t>
            </a:r>
            <a:r>
              <a:rPr lang="ru-RU" sz="2400" dirty="0"/>
              <a:t>так и на других языках, например </a:t>
            </a:r>
            <a:r>
              <a:rPr lang="en-US" sz="2400" b="1" dirty="0"/>
              <a:t>JavaScript</a:t>
            </a:r>
            <a:r>
              <a:rPr lang="en-US" sz="2400" dirty="0"/>
              <a:t> </a:t>
            </a:r>
            <a:r>
              <a:rPr lang="ru-RU" sz="2400" dirty="0"/>
              <a:t>в рамках веб приложения (</a:t>
            </a:r>
            <a:r>
              <a:rPr lang="en-US" sz="2400" b="1" dirty="0"/>
              <a:t>Fetch API</a:t>
            </a:r>
            <a:r>
              <a:rPr lang="ru-RU" sz="2400" dirty="0"/>
              <a:t>)</a:t>
            </a:r>
            <a:endParaRPr lang="en-US" sz="2400" dirty="0"/>
          </a:p>
          <a:p>
            <a:pPr algn="just"/>
            <a:r>
              <a:rPr lang="en-US" sz="2400" b="1" dirty="0" err="1"/>
              <a:t>OpenAPI</a:t>
            </a:r>
            <a:r>
              <a:rPr lang="en-US" sz="2400" dirty="0"/>
              <a:t> </a:t>
            </a:r>
            <a:r>
              <a:rPr lang="ru-RU" sz="2400" dirty="0"/>
              <a:t>реализованное в </a:t>
            </a:r>
            <a:r>
              <a:rPr lang="en-US" sz="2400" b="1" dirty="0"/>
              <a:t>Swagger</a:t>
            </a:r>
            <a:r>
              <a:rPr lang="en-US" sz="2400" dirty="0"/>
              <a:t> </a:t>
            </a:r>
            <a:r>
              <a:rPr lang="ru-RU" sz="2400" dirty="0"/>
              <a:t>упрощает создание клиентов и тестирование сервиса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E406593-8478-A95B-31A9-F405577D2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1851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F9957D-338A-3059-38BA-37B502AF3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работа 3.1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6EDFC20-9375-1E40-B702-9481D48C1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535837"/>
            <a:ext cx="9360000" cy="4721793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Используя шаблон </a:t>
            </a:r>
            <a:r>
              <a:rPr lang="en-US" sz="2400" b="1" dirty="0" err="1"/>
              <a:t>WebAPI</a:t>
            </a:r>
            <a:r>
              <a:rPr lang="en-US" sz="2400" dirty="0"/>
              <a:t> </a:t>
            </a:r>
            <a:r>
              <a:rPr lang="ru-RU" sz="2400" dirty="0"/>
              <a:t>в </a:t>
            </a:r>
            <a:r>
              <a:rPr lang="en-US" sz="2400" dirty="0" err="1"/>
              <a:t>VisualStudio</a:t>
            </a:r>
            <a:r>
              <a:rPr lang="en-US" sz="2400" dirty="0"/>
              <a:t> </a:t>
            </a:r>
            <a:r>
              <a:rPr lang="ru-RU" sz="2400" dirty="0"/>
              <a:t>создать проект сервиса доступа к базе данных с курсами</a:t>
            </a:r>
          </a:p>
          <a:p>
            <a:pPr algn="just"/>
            <a:r>
              <a:rPr lang="ru-RU" sz="2400" dirty="0"/>
              <a:t>Добавить </a:t>
            </a:r>
            <a:r>
              <a:rPr lang="en-US" sz="2400" dirty="0"/>
              <a:t>EFC </a:t>
            </a:r>
            <a:r>
              <a:rPr lang="ru-RU" sz="2400" dirty="0"/>
              <a:t>контекст (из предыдущих лабораторных) для доступа к данным</a:t>
            </a:r>
          </a:p>
          <a:p>
            <a:pPr algn="just"/>
            <a:r>
              <a:rPr lang="ru-RU" sz="2400" dirty="0"/>
              <a:t>Создать сервисы для удаленного доступа ко всем видам сущностей (включить поддержку </a:t>
            </a:r>
            <a:r>
              <a:rPr lang="en-US" sz="2400" dirty="0" err="1"/>
              <a:t>OpenAPI</a:t>
            </a:r>
            <a:r>
              <a:rPr lang="ru-RU" sz="2400" dirty="0"/>
              <a:t> через </a:t>
            </a:r>
            <a:r>
              <a:rPr lang="en-US" sz="2400" dirty="0"/>
              <a:t>Swagger</a:t>
            </a:r>
            <a:r>
              <a:rPr lang="ru-RU" sz="2400" dirty="0"/>
              <a:t>)</a:t>
            </a:r>
          </a:p>
          <a:p>
            <a:pPr algn="just"/>
            <a:r>
              <a:rPr lang="ru-RU" sz="2400" dirty="0"/>
              <a:t>Протестировать с помощью внешней программы получившиеся сервисы (</a:t>
            </a:r>
            <a:r>
              <a:rPr lang="en-US" sz="2400" dirty="0"/>
              <a:t>YAR client </a:t>
            </a:r>
            <a:r>
              <a:rPr lang="ru-RU" sz="2400" dirty="0"/>
              <a:t>в </a:t>
            </a:r>
            <a:r>
              <a:rPr lang="en-US" sz="2400" dirty="0"/>
              <a:t>chrome</a:t>
            </a:r>
            <a:r>
              <a:rPr lang="ru-RU" sz="2400" dirty="0"/>
              <a:t>)</a:t>
            </a:r>
            <a:r>
              <a:rPr lang="en-US" sz="2400" dirty="0"/>
              <a:t> </a:t>
            </a:r>
            <a:r>
              <a:rPr lang="ru-RU" sz="2400" dirty="0"/>
              <a:t>или через </a:t>
            </a:r>
            <a:r>
              <a:rPr lang="en-US" sz="2400" dirty="0"/>
              <a:t>Swagger</a:t>
            </a:r>
          </a:p>
          <a:p>
            <a:pPr algn="just"/>
            <a:r>
              <a:rPr lang="ru-RU" sz="2400" dirty="0"/>
              <a:t>Создать клиента (</a:t>
            </a:r>
            <a:r>
              <a:rPr lang="en-US" sz="2400" dirty="0"/>
              <a:t>C# </a:t>
            </a:r>
            <a:r>
              <a:rPr lang="ru-RU" sz="2400" dirty="0"/>
              <a:t>или </a:t>
            </a:r>
            <a:r>
              <a:rPr lang="en-US" sz="2400" dirty="0"/>
              <a:t>JavaScript</a:t>
            </a:r>
            <a:r>
              <a:rPr lang="ru-RU" sz="2400" dirty="0"/>
              <a:t>)</a:t>
            </a:r>
            <a:r>
              <a:rPr lang="en-US" sz="2400" dirty="0"/>
              <a:t> </a:t>
            </a:r>
            <a:r>
              <a:rPr lang="ru-RU" sz="2400" dirty="0"/>
              <a:t>для получения и отображения данных, полученных от сервиса</a:t>
            </a:r>
            <a:r>
              <a:rPr lang="en-US" sz="2400" dirty="0"/>
              <a:t> (</a:t>
            </a:r>
            <a:r>
              <a:rPr lang="ru-RU" sz="2400" dirty="0"/>
              <a:t>добавив ссылку на службу </a:t>
            </a:r>
            <a:r>
              <a:rPr lang="en-US" sz="2400" dirty="0" err="1"/>
              <a:t>OpenAPI</a:t>
            </a:r>
            <a:r>
              <a:rPr lang="en-US" sz="2400" dirty="0"/>
              <a:t> </a:t>
            </a:r>
            <a:r>
              <a:rPr lang="ru-RU" sz="2400" dirty="0"/>
              <a:t>используя </a:t>
            </a:r>
            <a:r>
              <a:rPr lang="en-US" sz="2400" dirty="0"/>
              <a:t>Swagger)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89E8761-6EF2-6E17-99CE-9A005EF31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171972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E0C006-E983-5DA7-2505-8FB7CF7BB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Сервисы </a:t>
            </a:r>
            <a:r>
              <a:rPr lang="en-US" dirty="0" err="1"/>
              <a:t>gRPC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D979252-33BD-F9FA-B63B-F2B00E6CC8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ru-RU" sz="2400" dirty="0" err="1"/>
              <a:t>gRPC</a:t>
            </a:r>
            <a:r>
              <a:rPr lang="ru-RU" sz="2400" dirty="0"/>
              <a:t> - фреймворк, использующий протокол RPC (Remote </a:t>
            </a:r>
            <a:r>
              <a:rPr lang="ru-RU" sz="2400" dirty="0" err="1"/>
              <a:t>Procedure</a:t>
            </a:r>
            <a:r>
              <a:rPr lang="ru-RU" sz="2400" dirty="0"/>
              <a:t> Call) для обмена сообщениями между клиентом и сервером</a:t>
            </a:r>
            <a:endParaRPr lang="en-US" sz="2400" dirty="0"/>
          </a:p>
          <a:p>
            <a:pPr algn="just">
              <a:lnSpc>
                <a:spcPct val="100000"/>
              </a:lnSpc>
            </a:pPr>
            <a:r>
              <a:rPr lang="ru-RU" sz="2400" dirty="0"/>
              <a:t>Не привязан к конкретному языку, предлагает собственную систему типов и бинарную </a:t>
            </a:r>
            <a:r>
              <a:rPr lang="ru-RU" sz="2400" dirty="0" err="1"/>
              <a:t>сериализацию</a:t>
            </a:r>
            <a:endParaRPr lang="ru-RU" sz="2400" dirty="0"/>
          </a:p>
          <a:p>
            <a:pPr algn="just">
              <a:lnSpc>
                <a:spcPct val="100000"/>
              </a:lnSpc>
            </a:pPr>
            <a:r>
              <a:rPr lang="ru-RU" sz="2400" dirty="0"/>
              <a:t>Высокая производительность, использование контрактов (подход </a:t>
            </a:r>
            <a:r>
              <a:rPr lang="en-US" sz="2400" dirty="0"/>
              <a:t>“contract-first”</a:t>
            </a:r>
            <a:r>
              <a:rPr lang="ru-RU" sz="2400" dirty="0"/>
              <a:t>), потоковая передача данных в обе стороны</a:t>
            </a:r>
            <a:endParaRPr lang="en-US" sz="2400" dirty="0"/>
          </a:p>
          <a:p>
            <a:pPr algn="just">
              <a:lnSpc>
                <a:spcPct val="100000"/>
              </a:lnSpc>
            </a:pPr>
            <a:r>
              <a:rPr lang="ru-RU" sz="2400" dirty="0"/>
              <a:t>Язык </a:t>
            </a:r>
            <a:r>
              <a:rPr lang="en-US" sz="2400" b="1" dirty="0"/>
              <a:t>proto</a:t>
            </a:r>
            <a:r>
              <a:rPr lang="en-US" sz="2400" dirty="0"/>
              <a:t> </a:t>
            </a:r>
            <a:r>
              <a:rPr lang="ru-RU" sz="2400" dirty="0"/>
              <a:t>для описания сервиса</a:t>
            </a:r>
          </a:p>
          <a:p>
            <a:pPr algn="just">
              <a:lnSpc>
                <a:spcPct val="100000"/>
              </a:lnSpc>
            </a:pPr>
            <a:r>
              <a:rPr lang="ru-RU" sz="2400" dirty="0"/>
              <a:t>Не поддерживается напрямую в </a:t>
            </a:r>
            <a:r>
              <a:rPr lang="en-US" sz="2400" dirty="0"/>
              <a:t>JavaScript</a:t>
            </a:r>
            <a:endParaRPr lang="ru-RU" sz="2400" dirty="0"/>
          </a:p>
          <a:p>
            <a:pPr algn="just"/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C18D11A-4291-FF19-2729-6E7E4D3C6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6117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333CCC-CE3A-CD82-7841-C740FE187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125427"/>
            <a:ext cx="9360000" cy="753462"/>
          </a:xfrm>
        </p:spPr>
        <p:txBody>
          <a:bodyPr/>
          <a:lstStyle/>
          <a:p>
            <a:r>
              <a:rPr lang="ru-RU" dirty="0"/>
              <a:t>Класс </a:t>
            </a:r>
            <a:r>
              <a:rPr lang="en-US" dirty="0"/>
              <a:t>Thread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FE281E-8BB6-F684-5A80-96D6BF461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012054"/>
            <a:ext cx="9360000" cy="6081203"/>
          </a:xfrm>
        </p:spPr>
        <p:txBody>
          <a:bodyPr>
            <a:normAutofit fontScale="85000" lnSpcReduction="10000"/>
          </a:bodyPr>
          <a:lstStyle/>
          <a:p>
            <a:pPr algn="just"/>
            <a:r>
              <a:rPr lang="ru-RU" sz="2400" b="1" dirty="0" err="1"/>
              <a:t>ExecutionContext</a:t>
            </a:r>
            <a:r>
              <a:rPr lang="ru-RU" sz="2400" b="1" dirty="0"/>
              <a:t>	</a:t>
            </a:r>
            <a:r>
              <a:rPr lang="ru-RU" sz="2400" dirty="0"/>
              <a:t>контекст</a:t>
            </a:r>
            <a:r>
              <a:rPr lang="en-US" sz="2400" dirty="0"/>
              <a:t> </a:t>
            </a:r>
            <a:r>
              <a:rPr lang="ru-RU" sz="2400" dirty="0"/>
              <a:t>выполнения потока</a:t>
            </a:r>
          </a:p>
          <a:p>
            <a:pPr algn="just"/>
            <a:r>
              <a:rPr lang="ru-RU" sz="2400" b="1" dirty="0" err="1"/>
              <a:t>IsAlive</a:t>
            </a:r>
            <a:r>
              <a:rPr lang="ru-RU" sz="2400" dirty="0"/>
              <a:t> 		работает ли поток в текущий момент</a:t>
            </a:r>
          </a:p>
          <a:p>
            <a:pPr algn="just"/>
            <a:r>
              <a:rPr lang="ru-RU" sz="2400" b="1" dirty="0" err="1"/>
              <a:t>IsBackground</a:t>
            </a:r>
            <a:r>
              <a:rPr lang="ru-RU" sz="2400" b="1" dirty="0"/>
              <a:t>	</a:t>
            </a:r>
            <a:r>
              <a:rPr lang="ru-RU" sz="2400" dirty="0"/>
              <a:t>является ли поток фоновым</a:t>
            </a:r>
          </a:p>
          <a:p>
            <a:pPr algn="just"/>
            <a:r>
              <a:rPr lang="ru-RU" sz="2400" b="1" dirty="0"/>
              <a:t>Name		</a:t>
            </a:r>
            <a:r>
              <a:rPr lang="ru-RU" sz="2400" dirty="0"/>
              <a:t>имя потока</a:t>
            </a:r>
          </a:p>
          <a:p>
            <a:pPr algn="just"/>
            <a:r>
              <a:rPr lang="ru-RU" sz="2400" b="1" dirty="0" err="1"/>
              <a:t>ManagedThreadId</a:t>
            </a:r>
            <a:r>
              <a:rPr lang="ru-RU" sz="2400" b="1" dirty="0"/>
              <a:t>	</a:t>
            </a:r>
            <a:r>
              <a:rPr lang="ru-RU" sz="2400" dirty="0"/>
              <a:t>идентификатор текущего потока</a:t>
            </a:r>
          </a:p>
          <a:p>
            <a:pPr algn="just"/>
            <a:r>
              <a:rPr lang="ru-RU" sz="2400" b="1" dirty="0" err="1"/>
              <a:t>Priority</a:t>
            </a:r>
            <a:r>
              <a:rPr lang="ru-RU" sz="2400" dirty="0"/>
              <a:t>		приоритет потока (</a:t>
            </a:r>
            <a:r>
              <a:rPr lang="en-US" sz="2400" b="1" dirty="0" err="1"/>
              <a:t>enum</a:t>
            </a:r>
            <a:r>
              <a:rPr lang="en-US" sz="2400" b="1" dirty="0"/>
              <a:t> </a:t>
            </a:r>
            <a:r>
              <a:rPr lang="ru-RU" sz="2400" b="1" dirty="0" err="1"/>
              <a:t>ThreadPriority</a:t>
            </a:r>
            <a:r>
              <a:rPr lang="en-US" sz="2400" dirty="0"/>
              <a:t>)</a:t>
            </a:r>
            <a:endParaRPr lang="ru-RU" sz="2400" dirty="0"/>
          </a:p>
          <a:p>
            <a:pPr algn="just"/>
            <a:r>
              <a:rPr lang="ru-RU" sz="2400" b="1" dirty="0" err="1"/>
              <a:t>ThreadState</a:t>
            </a:r>
            <a:r>
              <a:rPr lang="en-US" sz="2400" b="1" dirty="0"/>
              <a:t>	</a:t>
            </a:r>
            <a:r>
              <a:rPr lang="ru-RU" sz="2400" dirty="0"/>
              <a:t>состояние потока </a:t>
            </a:r>
            <a:r>
              <a:rPr lang="en-US" sz="2400" dirty="0"/>
              <a:t>(</a:t>
            </a:r>
            <a:r>
              <a:rPr lang="en-US" sz="2400" b="1" dirty="0" err="1"/>
              <a:t>enum</a:t>
            </a:r>
            <a:r>
              <a:rPr lang="en-US" sz="2400" b="1" dirty="0"/>
              <a:t> </a:t>
            </a:r>
            <a:r>
              <a:rPr lang="ru-RU" sz="2400" b="1" dirty="0" err="1"/>
              <a:t>ThreadState</a:t>
            </a:r>
            <a:r>
              <a:rPr lang="en-US" sz="2400" dirty="0"/>
              <a:t>)</a:t>
            </a:r>
            <a:endParaRPr lang="ru-RU" sz="2400" dirty="0"/>
          </a:p>
          <a:p>
            <a:pPr algn="just">
              <a:lnSpc>
                <a:spcPct val="120000"/>
              </a:lnSpc>
            </a:pPr>
            <a:r>
              <a:rPr lang="ru-RU" sz="2400" b="1" dirty="0" err="1"/>
              <a:t>static</a:t>
            </a:r>
            <a:r>
              <a:rPr lang="ru-RU" sz="2400" b="1" dirty="0"/>
              <a:t> </a:t>
            </a:r>
            <a:r>
              <a:rPr lang="ru-RU" sz="2400" b="1" dirty="0" err="1"/>
              <a:t>CurrentThread</a:t>
            </a:r>
            <a:r>
              <a:rPr lang="ru-RU" sz="2400" dirty="0"/>
              <a:t> статическое свойство, позволяющее обратиться к текущему потоку.</a:t>
            </a:r>
          </a:p>
          <a:p>
            <a:pPr algn="just">
              <a:lnSpc>
                <a:spcPct val="120000"/>
              </a:lnSpc>
            </a:pPr>
            <a:r>
              <a:rPr lang="ru-RU" sz="2400" b="1" dirty="0" err="1"/>
              <a:t>static</a:t>
            </a:r>
            <a:r>
              <a:rPr lang="ru-RU" sz="2400" b="1" dirty="0"/>
              <a:t> </a:t>
            </a:r>
            <a:r>
              <a:rPr lang="ru-RU" sz="2400" b="1" dirty="0" err="1"/>
              <a:t>Sleep</a:t>
            </a:r>
            <a:r>
              <a:rPr lang="ru-RU" sz="2400" b="1" dirty="0"/>
              <a:t>()	</a:t>
            </a:r>
            <a:r>
              <a:rPr lang="ru-RU" sz="2400" dirty="0"/>
              <a:t>останавливает текущий поток на определенное количество миллисекунд</a:t>
            </a:r>
          </a:p>
          <a:p>
            <a:pPr algn="just">
              <a:lnSpc>
                <a:spcPct val="120000"/>
              </a:lnSpc>
            </a:pPr>
            <a:r>
              <a:rPr lang="ru-RU" sz="2400" b="1" dirty="0" err="1"/>
              <a:t>Interrupt</a:t>
            </a:r>
            <a:r>
              <a:rPr lang="ru-RU" sz="2400" b="1" dirty="0"/>
              <a:t>()	</a:t>
            </a:r>
            <a:r>
              <a:rPr lang="ru-RU" sz="2400" dirty="0"/>
              <a:t>прерывает поток, который находится в состоянии </a:t>
            </a:r>
            <a:r>
              <a:rPr lang="ru-RU" sz="2400" dirty="0" err="1"/>
              <a:t>WaitSleepJoin</a:t>
            </a:r>
            <a:endParaRPr lang="ru-RU" sz="2400" dirty="0"/>
          </a:p>
          <a:p>
            <a:pPr algn="just"/>
            <a:r>
              <a:rPr lang="ru-RU" sz="2400" b="1" dirty="0" err="1"/>
              <a:t>Join</a:t>
            </a:r>
            <a:r>
              <a:rPr lang="ru-RU" sz="2400" b="1" dirty="0"/>
              <a:t>()		</a:t>
            </a:r>
            <a:r>
              <a:rPr lang="ru-RU" sz="2400" dirty="0"/>
              <a:t>дожидается завершения другого потока, блокируя текущий</a:t>
            </a:r>
          </a:p>
          <a:p>
            <a:pPr algn="just"/>
            <a:r>
              <a:rPr lang="ru-RU" sz="2400" b="1" dirty="0"/>
              <a:t>Start()		</a:t>
            </a:r>
            <a:r>
              <a:rPr lang="ru-RU" sz="2400" dirty="0"/>
              <a:t>запускает поток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DE91271-7359-8B2F-E8E6-C7F54F553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43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FD7A16-A36F-C1BE-C16B-A21373227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3.2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500C122-9F90-4211-C2D2-C7E1B9B15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Используя шаблон </a:t>
            </a:r>
            <a:r>
              <a:rPr lang="en-US" sz="2400" b="1" dirty="0" err="1"/>
              <a:t>gRPC</a:t>
            </a:r>
            <a:r>
              <a:rPr lang="en-US" sz="2400" dirty="0"/>
              <a:t> </a:t>
            </a:r>
            <a:r>
              <a:rPr lang="ru-RU" sz="2400" dirty="0"/>
              <a:t>в </a:t>
            </a:r>
            <a:r>
              <a:rPr lang="en-US" sz="2400" dirty="0" err="1"/>
              <a:t>VisualStudio</a:t>
            </a:r>
            <a:r>
              <a:rPr lang="en-US" sz="2400" dirty="0"/>
              <a:t> </a:t>
            </a:r>
            <a:r>
              <a:rPr lang="ru-RU" sz="2400" dirty="0"/>
              <a:t>создать проект сервиса доступа к базе данных с курсами</a:t>
            </a:r>
          </a:p>
          <a:p>
            <a:pPr algn="just"/>
            <a:r>
              <a:rPr lang="ru-RU" sz="2400" dirty="0"/>
              <a:t>Добавить </a:t>
            </a:r>
            <a:r>
              <a:rPr lang="en-US" sz="2400" dirty="0"/>
              <a:t>EFC </a:t>
            </a:r>
            <a:r>
              <a:rPr lang="ru-RU" sz="2400" dirty="0"/>
              <a:t>контекст (из предыдущих лабораторных) для доступа к данным</a:t>
            </a:r>
          </a:p>
          <a:p>
            <a:pPr algn="just"/>
            <a:r>
              <a:rPr lang="ru-RU" sz="2400" dirty="0"/>
              <a:t>На языке </a:t>
            </a:r>
            <a:r>
              <a:rPr lang="en-US" sz="2400" b="1" dirty="0"/>
              <a:t>proto </a:t>
            </a:r>
            <a:r>
              <a:rPr lang="ru-RU" sz="2400" dirty="0"/>
              <a:t>описать сервис для доступа к сущности </a:t>
            </a:r>
            <a:r>
              <a:rPr lang="en-US" sz="2400" dirty="0"/>
              <a:t>Course</a:t>
            </a:r>
            <a:r>
              <a:rPr lang="ru-RU" sz="2400" dirty="0"/>
              <a:t> </a:t>
            </a:r>
            <a:r>
              <a:rPr lang="en-US" sz="2400" dirty="0"/>
              <a:t>EFC </a:t>
            </a:r>
            <a:r>
              <a:rPr lang="ru-RU" sz="2400" dirty="0"/>
              <a:t>контекста</a:t>
            </a:r>
          </a:p>
          <a:p>
            <a:pPr algn="just"/>
            <a:r>
              <a:rPr lang="ru-RU" sz="2400" dirty="0"/>
              <a:t>Создать клиента</a:t>
            </a:r>
            <a:r>
              <a:rPr lang="en-US" sz="2400" dirty="0"/>
              <a:t> </a:t>
            </a:r>
            <a:r>
              <a:rPr lang="ru-RU" sz="2400" dirty="0"/>
              <a:t>получения и отображения данных, полученных от сервиса</a:t>
            </a:r>
          </a:p>
          <a:p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D3C0A85-4344-B0A1-BB4B-88FA0D637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2964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9D7FF0-3B0D-7C0D-703C-45B4D481A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- </a:t>
            </a:r>
            <a:r>
              <a:rPr lang="ru-RU" dirty="0"/>
              <a:t>Отражение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E5BFDE6-CF39-6D14-AA30-E14BCD9BD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360000" cy="4335712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/>
              <a:t>Технология, позволяющая программе в процесс своего выполнения получать информацию о типах, из которых она состоит, их структуре</a:t>
            </a:r>
          </a:p>
          <a:p>
            <a:pPr algn="just"/>
            <a:r>
              <a:rPr lang="ru-RU" sz="2400" dirty="0"/>
              <a:t>Использует метаданные, сохраняемые в сборке при компиляции</a:t>
            </a:r>
          </a:p>
          <a:p>
            <a:pPr algn="just"/>
            <a:r>
              <a:rPr lang="ru-RU" sz="2400" dirty="0"/>
              <a:t>Обеспечивают динамическую загрузку сборок и работу с неизвестными заранее (на этапе компиляции) типами</a:t>
            </a:r>
          </a:p>
          <a:p>
            <a:pPr algn="just"/>
            <a:r>
              <a:rPr lang="ru-RU" sz="2400" dirty="0"/>
              <a:t>Позволяет реализовывать различные расширения, плагины, а также реализовывать функционал, работающий с произвольными типами</a:t>
            </a:r>
          </a:p>
          <a:p>
            <a:pPr algn="just"/>
            <a:r>
              <a:rPr lang="ru-RU" sz="2400" dirty="0"/>
              <a:t>Несет дополнительные накладные расходы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23EA36F-E3D4-120B-B8DF-765E752BB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7067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DA2FC7-DF3C-5300-64F3-EF1020218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Вызов функций библиотек </a:t>
            </a:r>
            <a:r>
              <a:rPr lang="en-US" dirty="0"/>
              <a:t>C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1A37DC6-6F1B-F13F-F665-D8945994A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625124"/>
            <a:ext cx="9734020" cy="43357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Use </a:t>
            </a:r>
            <a:r>
              <a:rPr lang="en-US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DllImport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to import the Win32 </a:t>
            </a:r>
            <a:r>
              <a:rPr lang="en-US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MessageBox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function.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DllImport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"user32.dll"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CharSet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CharSet.Unicode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)]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extern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MessageBox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IntPtr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hWnd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String text, String caption, </a:t>
            </a:r>
            <a:r>
              <a:rPr lang="en-US" sz="2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uint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type);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// Call the </a:t>
            </a:r>
            <a:r>
              <a:rPr lang="en-US" sz="2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MessageBox</a:t>
            </a:r>
            <a:r>
              <a:rPr lang="en-US" sz="2400" dirty="0">
                <a:solidFill>
                  <a:srgbClr val="008000"/>
                </a:solidFill>
                <a:latin typeface="Cascadia Mono" panose="020B0609020000020004" pitchFamily="49" charset="0"/>
              </a:rPr>
              <a:t> function using platform invoke.</a:t>
            </a:r>
            <a:endParaRPr lang="en-US" sz="2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MessageBox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IntPtr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(0),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"Hello World!"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latin typeface="Cascadia Mono" panose="020B0609020000020004" pitchFamily="49" charset="0"/>
              </a:rPr>
              <a:t>"Hello Dialog"</a:t>
            </a:r>
            <a:r>
              <a:rPr lang="en-US" sz="2400" dirty="0">
                <a:solidFill>
                  <a:srgbClr val="000000"/>
                </a:solidFill>
                <a:latin typeface="Cascadia Mono" panose="020B0609020000020004" pitchFamily="49" charset="0"/>
              </a:rPr>
              <a:t>, 0);</a:t>
            </a:r>
            <a:endParaRPr lang="ru-RU" sz="28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310E945-430A-A00D-3A39-060C823C8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547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859A19-74AE-E517-416D-B283590ED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4.1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7C9CCAF-19A0-64AB-CDD7-A8B5A4BA7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Создать проект библиотеки (</a:t>
            </a:r>
            <a:r>
              <a:rPr lang="en-US" sz="2400" b="1" dirty="0" err="1"/>
              <a:t>ClassLibrary</a:t>
            </a:r>
            <a:r>
              <a:rPr lang="ru-RU" sz="2400" dirty="0"/>
              <a:t>), скопировав туда классы сущностей из предыдущих лабораторных</a:t>
            </a:r>
          </a:p>
          <a:p>
            <a:pPr algn="just"/>
            <a:r>
              <a:rPr lang="ru-RU" sz="2400" dirty="0"/>
              <a:t>Создать проект консольного приложения, которое динамически загрузит созданную библиотеку</a:t>
            </a:r>
          </a:p>
          <a:p>
            <a:pPr algn="just"/>
            <a:r>
              <a:rPr lang="ru-RU" sz="2400" dirty="0"/>
              <a:t>В загруженной динамически библиотеке перебрать в ней все публичные классы, в каждом классе перебрать все публичные свойства</a:t>
            </a:r>
          </a:p>
          <a:p>
            <a:pPr algn="just"/>
            <a:r>
              <a:rPr lang="ru-RU" sz="2400" dirty="0"/>
              <a:t>Вывести называние каждого класса со списком свойств и их типами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2141B71-6F51-6141-47FF-5F8FF1BA3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7458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ACFDE3-0C48-5D4A-4190-004CE47F0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 </a:t>
            </a:r>
            <a:r>
              <a:rPr lang="en-US" dirty="0" err="1"/>
              <a:t>ThreadState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B8F78C8-1209-AB7C-ECE3-ADA9B683A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" y="1453896"/>
            <a:ext cx="9360000" cy="5163734"/>
          </a:xfrm>
        </p:spPr>
        <p:txBody>
          <a:bodyPr>
            <a:normAutofit fontScale="92500" lnSpcReduction="10000"/>
          </a:bodyPr>
          <a:lstStyle/>
          <a:p>
            <a:r>
              <a:rPr lang="ru-RU" sz="2400" b="1" dirty="0" err="1"/>
              <a:t>Aborted</a:t>
            </a:r>
            <a:r>
              <a:rPr lang="ru-RU" sz="2400" dirty="0"/>
              <a:t> поток остановлен, но пока еще окончательно не завершен</a:t>
            </a:r>
          </a:p>
          <a:p>
            <a:r>
              <a:rPr lang="ru-RU" sz="2400" b="1" dirty="0" err="1"/>
              <a:t>AbortRequested</a:t>
            </a:r>
            <a:r>
              <a:rPr lang="ru-RU" sz="2400" b="1" dirty="0"/>
              <a:t> </a:t>
            </a:r>
            <a:r>
              <a:rPr lang="ru-RU" sz="2400" dirty="0"/>
              <a:t>для потока вызван метод </a:t>
            </a:r>
            <a:r>
              <a:rPr lang="ru-RU" sz="2400" dirty="0" err="1"/>
              <a:t>Abort</a:t>
            </a:r>
            <a:r>
              <a:rPr lang="ru-RU" sz="2400" dirty="0"/>
              <a:t>, но остановка потока еще не произошла</a:t>
            </a:r>
          </a:p>
          <a:p>
            <a:r>
              <a:rPr lang="ru-RU" sz="2400" b="1" dirty="0" err="1"/>
              <a:t>Background</a:t>
            </a:r>
            <a:r>
              <a:rPr lang="ru-RU" sz="2400" dirty="0"/>
              <a:t> поток выполняется в фоновом режиме</a:t>
            </a:r>
          </a:p>
          <a:p>
            <a:r>
              <a:rPr lang="ru-RU" sz="2400" b="1" dirty="0" err="1"/>
              <a:t>Running</a:t>
            </a:r>
            <a:r>
              <a:rPr lang="ru-RU" sz="2400" dirty="0"/>
              <a:t> поток запущен и работает (не приостановлен)</a:t>
            </a:r>
          </a:p>
          <a:p>
            <a:r>
              <a:rPr lang="ru-RU" sz="2400" b="1" dirty="0" err="1"/>
              <a:t>Stopped</a:t>
            </a:r>
            <a:r>
              <a:rPr lang="ru-RU" sz="2400" dirty="0"/>
              <a:t> поток завершен</a:t>
            </a:r>
          </a:p>
          <a:p>
            <a:r>
              <a:rPr lang="ru-RU" sz="2400" b="1" dirty="0" err="1"/>
              <a:t>StopRequested</a:t>
            </a:r>
            <a:r>
              <a:rPr lang="ru-RU" sz="2400" dirty="0"/>
              <a:t> поток получил запрос на остановку</a:t>
            </a:r>
          </a:p>
          <a:p>
            <a:r>
              <a:rPr lang="ru-RU" sz="2400" b="1" dirty="0" err="1"/>
              <a:t>Suspended</a:t>
            </a:r>
            <a:r>
              <a:rPr lang="ru-RU" sz="2400" dirty="0"/>
              <a:t> поток приостановлен</a:t>
            </a:r>
          </a:p>
          <a:p>
            <a:r>
              <a:rPr lang="ru-RU" sz="2400" b="1" dirty="0" err="1"/>
              <a:t>SuspendRequested</a:t>
            </a:r>
            <a:r>
              <a:rPr lang="ru-RU" sz="2400" dirty="0"/>
              <a:t> поток получил запрос на приостановку</a:t>
            </a:r>
          </a:p>
          <a:p>
            <a:r>
              <a:rPr lang="ru-RU" sz="2400" b="1" dirty="0" err="1"/>
              <a:t>Unstarted</a:t>
            </a:r>
            <a:r>
              <a:rPr lang="ru-RU" sz="2400" b="1" dirty="0"/>
              <a:t> </a:t>
            </a:r>
            <a:r>
              <a:rPr lang="ru-RU" sz="2400" dirty="0"/>
              <a:t>поток еще не был запущен</a:t>
            </a:r>
          </a:p>
          <a:p>
            <a:r>
              <a:rPr lang="ru-RU" sz="2400" b="1" dirty="0" err="1"/>
              <a:t>WaitSleepJoin</a:t>
            </a:r>
            <a:r>
              <a:rPr lang="ru-RU" sz="2400" dirty="0"/>
              <a:t> поток заблокирован в результате действия методов </a:t>
            </a:r>
            <a:r>
              <a:rPr lang="ru-RU" sz="2400" dirty="0" err="1"/>
              <a:t>Sleep</a:t>
            </a:r>
            <a:r>
              <a:rPr lang="ru-RU" sz="2400" dirty="0"/>
              <a:t> или </a:t>
            </a:r>
            <a:r>
              <a:rPr lang="ru-RU" sz="2400" dirty="0" err="1"/>
              <a:t>Join</a:t>
            </a:r>
            <a:endParaRPr lang="ru-RU" sz="24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1A283CD-2FC4-5208-3060-0D30F2BEB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1679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EED8CC-C0BD-4F16-2448-340BDA576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Запуск потоков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8877A89-30EE-3EEA-3A83-A718C6699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51" y="1331650"/>
            <a:ext cx="10511162" cy="5285980"/>
          </a:xfrm>
        </p:spPr>
        <p:txBody>
          <a:bodyPr>
            <a:normAutofit/>
          </a:bodyPr>
          <a:lstStyle/>
          <a:p>
            <a:r>
              <a:rPr lang="ru-RU" sz="2400" i="1" dirty="0"/>
              <a:t>Вариант 1</a:t>
            </a:r>
          </a:p>
          <a:p>
            <a:r>
              <a:rPr lang="ru-RU" sz="2400" dirty="0"/>
              <a:t>Делегат </a:t>
            </a:r>
            <a:r>
              <a:rPr lang="en-US" sz="2400" b="1" dirty="0"/>
              <a:t>public delegate void </a:t>
            </a:r>
            <a:r>
              <a:rPr lang="en-US" sz="2400" b="1" dirty="0" err="1"/>
              <a:t>ThreadStart</a:t>
            </a:r>
            <a:r>
              <a:rPr lang="en-US" sz="2400" b="1" dirty="0"/>
              <a:t>();</a:t>
            </a:r>
            <a:endParaRPr lang="ru-RU" sz="2400" b="1" dirty="0"/>
          </a:p>
          <a:p>
            <a:r>
              <a:rPr lang="ru-RU" sz="2400" dirty="0"/>
              <a:t>Конструктор </a:t>
            </a:r>
            <a:r>
              <a:rPr lang="en-US" sz="2400" b="1" dirty="0"/>
              <a:t>new Thread(</a:t>
            </a:r>
            <a:r>
              <a:rPr lang="en-US" sz="2400" b="1" dirty="0" err="1"/>
              <a:t>ThreadStart</a:t>
            </a:r>
            <a:r>
              <a:rPr lang="en-US" sz="2400" b="1" dirty="0"/>
              <a:t>) </a:t>
            </a:r>
            <a:endParaRPr lang="ru-RU" sz="2400" b="1" dirty="0"/>
          </a:p>
          <a:p>
            <a:pPr marL="0" indent="0">
              <a:buNone/>
            </a:pPr>
            <a:r>
              <a:rPr lang="ru-RU" sz="2400" b="1" dirty="0"/>
              <a:t>	</a:t>
            </a:r>
            <a:r>
              <a:rPr lang="ru-RU" sz="2400" dirty="0"/>
              <a:t>или </a:t>
            </a:r>
            <a:r>
              <a:rPr lang="en-US" sz="2400" b="1" dirty="0"/>
              <a:t>new Thread(</a:t>
            </a:r>
            <a:r>
              <a:rPr lang="en-US" sz="2400" b="1" dirty="0" err="1"/>
              <a:t>ThreadStart</a:t>
            </a:r>
            <a:r>
              <a:rPr lang="en-US" sz="2400" b="1" dirty="0"/>
              <a:t>, Int32 /*</a:t>
            </a:r>
            <a:r>
              <a:rPr lang="ru-RU" sz="2400" b="1" dirty="0"/>
              <a:t>размер стека</a:t>
            </a:r>
            <a:r>
              <a:rPr lang="en-US" sz="2400" b="1" dirty="0"/>
              <a:t>*/)</a:t>
            </a:r>
            <a:endParaRPr lang="ru-RU" sz="2400" b="1" dirty="0"/>
          </a:p>
          <a:p>
            <a:r>
              <a:rPr lang="ru-RU" sz="2400" dirty="0"/>
              <a:t>Метод </a:t>
            </a:r>
            <a:r>
              <a:rPr lang="en-US" sz="2400" b="1" dirty="0"/>
              <a:t>Start()</a:t>
            </a:r>
            <a:r>
              <a:rPr lang="en-US" sz="2400" dirty="0"/>
              <a:t> </a:t>
            </a:r>
            <a:r>
              <a:rPr lang="ru-RU" sz="2400" dirty="0"/>
              <a:t>для запуска потока</a:t>
            </a:r>
          </a:p>
          <a:p>
            <a:r>
              <a:rPr lang="ru-RU" sz="2400" i="1" dirty="0"/>
              <a:t>Вариант 2</a:t>
            </a:r>
            <a:endParaRPr lang="en-US" sz="2400" i="1" dirty="0"/>
          </a:p>
          <a:p>
            <a:r>
              <a:rPr lang="ru-RU" sz="2400" dirty="0"/>
              <a:t>Делегат </a:t>
            </a:r>
            <a:r>
              <a:rPr lang="en-US" sz="2400" b="1" dirty="0"/>
              <a:t>public delegate void </a:t>
            </a:r>
            <a:r>
              <a:rPr lang="en-US" sz="2400" b="1" dirty="0" err="1"/>
              <a:t>ParameterizedThreadStart</a:t>
            </a:r>
            <a:r>
              <a:rPr lang="en-US" sz="2400" b="1" dirty="0"/>
              <a:t>(object? obj);</a:t>
            </a:r>
          </a:p>
          <a:p>
            <a:r>
              <a:rPr lang="ru-RU" sz="2400" dirty="0"/>
              <a:t>Метод </a:t>
            </a:r>
            <a:r>
              <a:rPr lang="en-US" sz="2400" b="1" dirty="0"/>
              <a:t>Start(object?)</a:t>
            </a:r>
            <a:r>
              <a:rPr lang="en-US" sz="2400" dirty="0"/>
              <a:t> </a:t>
            </a:r>
            <a:r>
              <a:rPr lang="ru-RU" sz="2400" dirty="0"/>
              <a:t>для запуска потока</a:t>
            </a:r>
          </a:p>
          <a:p>
            <a:r>
              <a:rPr lang="ru-RU" sz="2400" i="1" dirty="0"/>
              <a:t>Вариант 3</a:t>
            </a:r>
          </a:p>
          <a:p>
            <a:r>
              <a:rPr lang="ru-RU" sz="2400" dirty="0"/>
              <a:t>Определить метод в собственном классе, передав параметры через свойства объекта (при его создании)</a:t>
            </a:r>
            <a:endParaRPr lang="en-US" sz="2400" dirty="0"/>
          </a:p>
          <a:p>
            <a:endParaRPr lang="en-US" sz="2400" dirty="0"/>
          </a:p>
          <a:p>
            <a:endParaRPr lang="ru-RU" sz="2400" b="1" dirty="0"/>
          </a:p>
          <a:p>
            <a:endParaRPr lang="ru-RU" sz="2400" b="1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A2611D0-5A4A-6CC0-8995-093EF15C7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643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44A2DA-5812-E0C4-0C3F-DE8DB9D5C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Лабораторная 1.1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99A0F84-8F53-197B-E146-F4104D92C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sz="2400" dirty="0"/>
              <a:t>Создать два потока, каждый из которых принимает на вход 2 параметра: начальное и конечное число (диапазон).</a:t>
            </a:r>
          </a:p>
          <a:p>
            <a:pPr algn="just"/>
            <a:r>
              <a:rPr lang="ru-RU" sz="2400" dirty="0"/>
              <a:t>Каждый из потоков должен вывести числа в указанном диапазоне.</a:t>
            </a:r>
          </a:p>
          <a:p>
            <a:pPr algn="just"/>
            <a:r>
              <a:rPr lang="ru-RU" sz="2400" dirty="0"/>
              <a:t>Запустить потоки на параллельное выполнение</a:t>
            </a:r>
          </a:p>
          <a:p>
            <a:pPr algn="just"/>
            <a:r>
              <a:rPr lang="ru-RU" sz="2400" dirty="0"/>
              <a:t>Использовать любой из вариантов передачи параметров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C972CE5-8190-9658-176C-A77BD387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CABD1-9010-4322-9305-0AF1AA8E7C96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7159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3023</TotalTime>
  <Words>4542</Words>
  <Application>Microsoft Office PowerPoint</Application>
  <PresentationFormat>Широкоэкранный</PresentationFormat>
  <Paragraphs>768</Paragraphs>
  <Slides>63</Slides>
  <Notes>20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63</vt:i4>
      </vt:variant>
    </vt:vector>
  </HeadingPairs>
  <TitlesOfParts>
    <vt:vector size="71" baseType="lpstr">
      <vt:lpstr>Wingdings 3</vt:lpstr>
      <vt:lpstr>Arial</vt:lpstr>
      <vt:lpstr>Trebuchet MS</vt:lpstr>
      <vt:lpstr>Lucida Sans Unicode</vt:lpstr>
      <vt:lpstr>Open Sans</vt:lpstr>
      <vt:lpstr>Calibri</vt:lpstr>
      <vt:lpstr>Cascadia Mono</vt:lpstr>
      <vt:lpstr>Аспект</vt:lpstr>
      <vt:lpstr>Клиент-серверная разработка под .Net на языке C# (40 а.ч.)</vt:lpstr>
      <vt:lpstr>Программа курса</vt:lpstr>
      <vt:lpstr>Асинхронное программирование</vt:lpstr>
      <vt:lpstr>Многопоточность</vt:lpstr>
      <vt:lpstr>Понятие «Потока выполнения» («Поток» - Thread) </vt:lpstr>
      <vt:lpstr>Класс Thread</vt:lpstr>
      <vt:lpstr>Enum ThreadState</vt:lpstr>
      <vt:lpstr>Запуск потоков</vt:lpstr>
      <vt:lpstr>Лабораторная 1.1</vt:lpstr>
      <vt:lpstr>Синхронизация потоков</vt:lpstr>
      <vt:lpstr>Лабораторная 1.2</vt:lpstr>
      <vt:lpstr>Оператор lock</vt:lpstr>
      <vt:lpstr>Класс System.Threading.Monitor</vt:lpstr>
      <vt:lpstr>Класс System.Threading.AutoResetEvent</vt:lpstr>
      <vt:lpstr>Классы System.Threading.Mutex и System.Threading.Semaphore</vt:lpstr>
      <vt:lpstr>Лабораторная 1.3</vt:lpstr>
      <vt:lpstr>Библиотека Task Parallel Library (TPL) </vt:lpstr>
      <vt:lpstr>Создание Task</vt:lpstr>
      <vt:lpstr>Выполнение задачи</vt:lpstr>
      <vt:lpstr>Возврат значения из задачи</vt:lpstr>
      <vt:lpstr>Класс Parallel</vt:lpstr>
      <vt:lpstr>Управление длительными операциями</vt:lpstr>
      <vt:lpstr>Связанные задачи</vt:lpstr>
      <vt:lpstr>Обработка исключений</vt:lpstr>
      <vt:lpstr>Потокобезопасные коллекции</vt:lpstr>
      <vt:lpstr>Лабораторная 1.4</vt:lpstr>
      <vt:lpstr>Асинхронное программирование</vt:lpstr>
      <vt:lpstr>Использование async и await</vt:lpstr>
      <vt:lpstr>Создание асинхронных методов</vt:lpstr>
      <vt:lpstr>Обработка исключений в асинхронных методах</vt:lpstr>
      <vt:lpstr>Лабораторная 1.5</vt:lpstr>
      <vt:lpstr>Запуск асинхронных задач с помощью класса Parallel</vt:lpstr>
      <vt:lpstr>Parallel LINQ (PLINQ)</vt:lpstr>
      <vt:lpstr>Лабораторная 1.6</vt:lpstr>
      <vt:lpstr>Entity Framework Core</vt:lpstr>
      <vt:lpstr>Понятия EFC</vt:lpstr>
      <vt:lpstr>Сущности (Entity) в EFC</vt:lpstr>
      <vt:lpstr>Основные пакеты EFC</vt:lpstr>
      <vt:lpstr>Создание приложения</vt:lpstr>
      <vt:lpstr>Конфигурация JSON</vt:lpstr>
      <vt:lpstr>Создание классов на основе существующей БД</vt:lpstr>
      <vt:lpstr>Управление базой данных</vt:lpstr>
      <vt:lpstr>Основные операции с базой данных</vt:lpstr>
      <vt:lpstr>Журналирование</vt:lpstr>
      <vt:lpstr>Лабораторная работа 2.1</vt:lpstr>
      <vt:lpstr>Миграция схемы базы данных</vt:lpstr>
      <vt:lpstr>Определение моделей данных в EFC</vt:lpstr>
      <vt:lpstr>Fluent API</vt:lpstr>
      <vt:lpstr>Инициализация начальными значениями</vt:lpstr>
      <vt:lpstr>Навигационные свойства</vt:lpstr>
      <vt:lpstr>Загрузка связанных данных</vt:lpstr>
      <vt:lpstr>Лабораторная 2.2</vt:lpstr>
      <vt:lpstr>Сервисы</vt:lpstr>
      <vt:lpstr>Презентация PowerPoint</vt:lpstr>
      <vt:lpstr>Команды манипулирования ресурсом</vt:lpstr>
      <vt:lpstr>Фреймворк ASP.NET CORE</vt:lpstr>
      <vt:lpstr>ASP.NET CORE WebAPI</vt:lpstr>
      <vt:lpstr>Лабораторная работа 3.1</vt:lpstr>
      <vt:lpstr>Сервисы gRPC</vt:lpstr>
      <vt:lpstr>Лабораторная 3.2</vt:lpstr>
      <vt:lpstr>Reflection - Отражение</vt:lpstr>
      <vt:lpstr>Вызов функций библиотек C</vt:lpstr>
      <vt:lpstr>Лабораторная 4.1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Inna Romanova</dc:creator>
  <cp:lastModifiedBy>поп</cp:lastModifiedBy>
  <cp:revision>263</cp:revision>
  <cp:lastPrinted>2023-07-03T21:00:43Z</cp:lastPrinted>
  <dcterms:created xsi:type="dcterms:W3CDTF">2023-04-14T11:23:01Z</dcterms:created>
  <dcterms:modified xsi:type="dcterms:W3CDTF">2025-04-01T08:05:28Z</dcterms:modified>
</cp:coreProperties>
</file>

<file path=docProps/thumbnail.jpeg>
</file>